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9" r:id="rId3"/>
    <p:sldId id="260" r:id="rId4"/>
    <p:sldId id="261" r:id="rId5"/>
    <p:sldId id="262" r:id="rId6"/>
    <p:sldId id="256" r:id="rId7"/>
    <p:sldId id="257" r:id="rId8"/>
    <p:sldId id="258" r:id="rId9"/>
    <p:sldId id="265" r:id="rId10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54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77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6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56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49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29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02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49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34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07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86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5C4A5-D45A-0A42-A336-8346877A326A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FCB86-26A8-3446-9C41-9B0B8CFAE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34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845" y="1"/>
            <a:ext cx="1370572" cy="685286"/>
          </a:xfrm>
          <a:prstGeom prst="rect">
            <a:avLst/>
          </a:prstGeom>
        </p:spPr>
      </p:pic>
      <p:cxnSp>
        <p:nvCxnSpPr>
          <p:cNvPr id="5" name="Gerade Verbindung 4"/>
          <p:cNvCxnSpPr/>
          <p:nvPr/>
        </p:nvCxnSpPr>
        <p:spPr>
          <a:xfrm>
            <a:off x="137057" y="702439"/>
            <a:ext cx="891785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137057" y="109637"/>
            <a:ext cx="7647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ZENTRALE FOLIENSAMMLUNG</a:t>
            </a:r>
            <a:endParaRPr lang="de-DE" sz="2400" b="1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137057" y="6638169"/>
            <a:ext cx="855237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5686" y="6612027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Beschrieb und Nutzungsvorgaben, Weiterbildungskommission WeBe+ Psychotherapie	</a:t>
            </a:r>
            <a:r>
              <a:rPr lang="de-DE" sz="900" dirty="0"/>
              <a:t>	</a:t>
            </a:r>
            <a:r>
              <a:rPr lang="de-DE" sz="900" dirty="0" smtClean="0"/>
              <a:t>       	        V1c, Stand: Dez. 2018</a:t>
            </a:r>
            <a:endParaRPr lang="de-DE" sz="900" dirty="0"/>
          </a:p>
        </p:txBody>
      </p:sp>
      <p:sp>
        <p:nvSpPr>
          <p:cNvPr id="13" name="Textfeld 12"/>
          <p:cNvSpPr txBox="1"/>
          <p:nvPr/>
        </p:nvSpPr>
        <p:spPr>
          <a:xfrm>
            <a:off x="626533" y="1337733"/>
            <a:ext cx="77554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Auf Initiative von Dr. med. A. Habenstein und der Weiterbildungskommission WeBe+ Psychotherapie wurde eine zentrale Foliensammlung zu zwei wesentlichen Konzepten und Instrumenten der Ausbildung WeBe+ Psychotherapie erstellt:</a:t>
            </a:r>
          </a:p>
          <a:p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Wirkfaktorenmodell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wirkfaktorengestützte Fallkonzeption inkl. Extrablatt zur Therapieplanung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r>
              <a:rPr lang="de-DE" dirty="0" smtClean="0"/>
              <a:t>Diese Folien stehen </a:t>
            </a:r>
            <a:r>
              <a:rPr lang="de-DE" dirty="0" err="1" smtClean="0"/>
              <a:t>TeilnehmerInnen</a:t>
            </a:r>
            <a:r>
              <a:rPr lang="de-DE" dirty="0" smtClean="0"/>
              <a:t> und </a:t>
            </a:r>
            <a:r>
              <a:rPr lang="de-DE" dirty="0" err="1" smtClean="0"/>
              <a:t>ReferentInnen</a:t>
            </a:r>
            <a:r>
              <a:rPr lang="de-DE" dirty="0" smtClean="0"/>
              <a:t> </a:t>
            </a:r>
            <a:r>
              <a:rPr lang="de-DE" dirty="0"/>
              <a:t>des WeBe+ Psychotherapie </a:t>
            </a:r>
            <a:r>
              <a:rPr lang="de-DE" dirty="0" smtClean="0"/>
              <a:t>zum </a:t>
            </a:r>
            <a:r>
              <a:rPr lang="de-DE" dirty="0" err="1" smtClean="0"/>
              <a:t>download</a:t>
            </a:r>
            <a:r>
              <a:rPr lang="de-DE" dirty="0" smtClean="0"/>
              <a:t> zur Verfügung mit der Bitte, diese Folien nur in der vorliegenden Form zu verwenden (inkl. </a:t>
            </a:r>
            <a:r>
              <a:rPr lang="de-DE" dirty="0" err="1" smtClean="0"/>
              <a:t>Fussnoten</a:t>
            </a:r>
            <a:r>
              <a:rPr lang="de-DE" dirty="0" smtClean="0"/>
              <a:t> zu Thema und Autorenschaft).</a:t>
            </a:r>
          </a:p>
          <a:p>
            <a:endParaRPr lang="de-DE" dirty="0"/>
          </a:p>
          <a:p>
            <a:r>
              <a:rPr lang="de-DE" dirty="0" smtClean="0"/>
              <a:t>Vielen Dank!</a:t>
            </a:r>
          </a:p>
        </p:txBody>
      </p:sp>
    </p:spTree>
    <p:extLst>
      <p:ext uri="{BB962C8B-B14F-4D97-AF65-F5344CB8AC3E}">
        <p14:creationId xmlns:p14="http://schemas.microsoft.com/office/powerpoint/2010/main" val="36360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886" y="1"/>
            <a:ext cx="1370572" cy="685286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164470" y="721780"/>
            <a:ext cx="880820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37057" y="6638169"/>
            <a:ext cx="855237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5686" y="6612027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Thema: Wirkfaktoren der Psychotherapie, Autor: Dr. phil. Mario </a:t>
            </a:r>
            <a:r>
              <a:rPr lang="de-DE" sz="900" dirty="0" err="1" smtClean="0"/>
              <a:t>Pfammatter</a:t>
            </a:r>
            <a:r>
              <a:rPr lang="de-DE" sz="900" dirty="0" smtClean="0"/>
              <a:t>   		</a:t>
            </a:r>
            <a:r>
              <a:rPr lang="de-DE" sz="900" dirty="0"/>
              <a:t>	</a:t>
            </a:r>
            <a:r>
              <a:rPr lang="de-DE" sz="900" dirty="0" smtClean="0"/>
              <a:t>         V1c, Stand: Dez. 2018</a:t>
            </a:r>
            <a:endParaRPr lang="de-DE" sz="900" dirty="0"/>
          </a:p>
        </p:txBody>
      </p:sp>
      <p:sp>
        <p:nvSpPr>
          <p:cNvPr id="12" name="Textfeld 11"/>
          <p:cNvSpPr txBox="1"/>
          <p:nvPr/>
        </p:nvSpPr>
        <p:spPr>
          <a:xfrm>
            <a:off x="137057" y="109637"/>
            <a:ext cx="721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Wirkfaktorenmodell (1): spez. versus allg. Wirkfaktoren</a:t>
            </a:r>
            <a:endParaRPr lang="de-DE" sz="2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164469" y="733399"/>
            <a:ext cx="880820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zentrale Fragen: </a:t>
            </a:r>
            <a:r>
              <a:rPr lang="de-DE" dirty="0" smtClean="0"/>
              <a:t>Welche Wirkfaktoren aktiviert Psychotherapie?</a:t>
            </a:r>
          </a:p>
        </p:txBody>
      </p:sp>
      <p:sp>
        <p:nvSpPr>
          <p:cNvPr id="3" name="Rechteck 2"/>
          <p:cNvSpPr/>
          <p:nvPr/>
        </p:nvSpPr>
        <p:spPr>
          <a:xfrm>
            <a:off x="137057" y="1119796"/>
            <a:ext cx="8890443" cy="5471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b="1" dirty="0">
                <a:solidFill>
                  <a:srgbClr val="375674"/>
                </a:solidFill>
                <a:cs typeface="Arial" charset="0"/>
                <a:sym typeface="Wingdings" charset="0"/>
              </a:rPr>
              <a:t> </a:t>
            </a:r>
            <a:r>
              <a:rPr lang="de-DE" b="1" dirty="0">
                <a:cs typeface="Arial"/>
              </a:rPr>
              <a:t>2 Modelle von Wirkfaktoren der Psychotherapie:</a:t>
            </a:r>
          </a:p>
          <a:p>
            <a:pPr marL="457200" indent="-101600">
              <a:lnSpc>
                <a:spcPts val="24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90000"/>
              <a:buFont typeface="+mj-ea"/>
              <a:buAutoNum type="circleNumDbPlain"/>
            </a:pPr>
            <a:r>
              <a:rPr lang="de-DE" dirty="0">
                <a:cs typeface="Arial"/>
              </a:rPr>
              <a:t> </a:t>
            </a:r>
            <a:r>
              <a:rPr lang="de-DE" b="1" dirty="0">
                <a:cs typeface="Arial"/>
              </a:rPr>
              <a:t>Modell spezifischer Wirkfaktoren („</a:t>
            </a:r>
            <a:r>
              <a:rPr lang="de-DE" b="1" dirty="0" err="1">
                <a:cs typeface="Arial"/>
              </a:rPr>
              <a:t>specific</a:t>
            </a:r>
            <a:r>
              <a:rPr lang="de-DE" b="1" dirty="0">
                <a:cs typeface="Arial"/>
              </a:rPr>
              <a:t> </a:t>
            </a:r>
            <a:r>
              <a:rPr lang="de-DE" b="1" dirty="0" err="1">
                <a:cs typeface="Arial"/>
              </a:rPr>
              <a:t>ingredients</a:t>
            </a:r>
            <a:r>
              <a:rPr lang="de-DE" b="1" dirty="0">
                <a:cs typeface="Arial"/>
              </a:rPr>
              <a:t> </a:t>
            </a:r>
            <a:r>
              <a:rPr lang="de-DE" b="1" dirty="0" err="1">
                <a:cs typeface="Arial"/>
              </a:rPr>
              <a:t>model</a:t>
            </a:r>
            <a:r>
              <a:rPr lang="de-DE" b="1" dirty="0">
                <a:cs typeface="Arial"/>
              </a:rPr>
              <a:t>“)</a:t>
            </a:r>
          </a:p>
          <a:p>
            <a:pPr marL="355600" indent="0">
              <a:lnSpc>
                <a:spcPts val="1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90000"/>
              <a:buNone/>
            </a:pPr>
            <a:endParaRPr lang="de-DE" sz="2000" b="1" dirty="0">
              <a:cs typeface="Arial"/>
            </a:endParaRPr>
          </a:p>
          <a:p>
            <a:pPr marL="641350" indent="77788">
              <a:lnSpc>
                <a:spcPts val="22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Wingdings" charset="2"/>
              <a:buChar char="§"/>
            </a:pPr>
            <a:r>
              <a:rPr lang="de-DE" sz="2000" b="1" dirty="0">
                <a:ea typeface="ＭＳ Ｐゴシック" charset="0"/>
                <a:cs typeface="Arial"/>
              </a:rPr>
              <a:t> </a:t>
            </a:r>
            <a:r>
              <a:rPr lang="de-DE" sz="1600" dirty="0">
                <a:ea typeface="ＭＳ Ｐゴシック" charset="0"/>
                <a:cs typeface="Arial"/>
              </a:rPr>
              <a:t>Annahme einer (störungsspezifisch) unterschiedlichen Wirksamkeit</a:t>
            </a:r>
          </a:p>
          <a:p>
            <a:pPr marL="804863" indent="0">
              <a:lnSpc>
                <a:spcPts val="1700"/>
              </a:lnSpc>
              <a:spcBef>
                <a:spcPts val="0"/>
              </a:spcBef>
              <a:buNone/>
            </a:pPr>
            <a:r>
              <a:rPr lang="de-DE" sz="1600" dirty="0">
                <a:ea typeface="ＭＳ Ｐゴシック" charset="0"/>
                <a:cs typeface="Arial"/>
              </a:rPr>
              <a:t>verschiedener Psychotherapiemethoden </a:t>
            </a:r>
            <a:r>
              <a:rPr lang="de-DE" sz="1600" i="1" dirty="0">
                <a:ea typeface="ＭＳ Ｐゴシック" charset="0"/>
                <a:cs typeface="Arial"/>
              </a:rPr>
              <a:t>(Spezifitätsannahme)</a:t>
            </a:r>
          </a:p>
          <a:p>
            <a:pPr marL="804863" indent="0">
              <a:lnSpc>
                <a:spcPts val="400"/>
              </a:lnSpc>
              <a:spcBef>
                <a:spcPts val="0"/>
              </a:spcBef>
              <a:buNone/>
            </a:pPr>
            <a:endParaRPr lang="de-DE" sz="1600" i="1" dirty="0">
              <a:ea typeface="ＭＳ Ｐゴシック" charset="0"/>
              <a:cs typeface="Arial"/>
            </a:endParaRPr>
          </a:p>
          <a:p>
            <a:pPr marL="719138" indent="-92075" defTabSz="804863">
              <a:lnSpc>
                <a:spcPts val="22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Wingdings" charset="2"/>
              <a:buChar char="§"/>
            </a:pPr>
            <a:r>
              <a:rPr lang="de-DE" sz="1600" dirty="0">
                <a:ea typeface="ＭＳ Ｐゴシック" charset="0"/>
                <a:cs typeface="Arial"/>
              </a:rPr>
              <a:t> Therapeutische Veränderungen werden s</a:t>
            </a:r>
            <a:r>
              <a:rPr lang="de-DE" sz="1600" i="1" dirty="0">
                <a:ea typeface="ＭＳ Ｐゴシック" charset="0"/>
                <a:cs typeface="Arial"/>
              </a:rPr>
              <a:t>pezifischen Psychotherapietechniken</a:t>
            </a:r>
            <a:endParaRPr lang="de-DE" sz="1600" dirty="0">
              <a:ea typeface="ＭＳ Ｐゴシック" charset="0"/>
              <a:cs typeface="Arial"/>
            </a:endParaRPr>
          </a:p>
          <a:p>
            <a:pPr marL="804863" indent="0" defTabSz="804863">
              <a:lnSpc>
                <a:spcPts val="16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None/>
            </a:pPr>
            <a:r>
              <a:rPr lang="de-DE" sz="1600" dirty="0">
                <a:ea typeface="ＭＳ Ｐゴシック" charset="0"/>
                <a:cs typeface="Arial"/>
              </a:rPr>
              <a:t>zugeschrieben, die </a:t>
            </a:r>
            <a:r>
              <a:rPr lang="de-CH" sz="1600" dirty="0">
                <a:ea typeface="ＭＳ Ｐゴシック" charset="0"/>
                <a:cs typeface="Arial"/>
              </a:rPr>
              <a:t>vor dem Hintergrund eines bestimmten Therapie- oder</a:t>
            </a:r>
          </a:p>
          <a:p>
            <a:pPr marL="804863" indent="0" defTabSz="804863">
              <a:lnSpc>
                <a:spcPts val="18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None/>
            </a:pPr>
            <a:r>
              <a:rPr lang="de-CH" sz="1600" dirty="0">
                <a:ea typeface="ＭＳ Ｐゴシック" charset="0"/>
                <a:cs typeface="Arial"/>
              </a:rPr>
              <a:t>Störungsmodells gezielt eingesetzt werden, wie z.B.</a:t>
            </a:r>
          </a:p>
          <a:p>
            <a:pPr marL="981075" indent="-176213" defTabSz="804863">
              <a:lnSpc>
                <a:spcPts val="2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Symbol" charset="2"/>
              <a:buChar char="-"/>
            </a:pPr>
            <a:r>
              <a:rPr lang="de-DE" sz="1400" i="1" dirty="0">
                <a:cs typeface="Arial"/>
              </a:rPr>
              <a:t>Exposition mit Reaktionsverhinderung </a:t>
            </a:r>
            <a:r>
              <a:rPr lang="de-DE" sz="1400" dirty="0">
                <a:cs typeface="Arial"/>
              </a:rPr>
              <a:t>in der kognitiven Verhaltenstherapie</a:t>
            </a:r>
          </a:p>
          <a:p>
            <a:pPr marL="981075" indent="-176213" defTabSz="804863">
              <a:lnSpc>
                <a:spcPts val="2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Symbol" charset="2"/>
              <a:buChar char="-"/>
            </a:pPr>
            <a:r>
              <a:rPr lang="de-CH" sz="1400" i="1" dirty="0">
                <a:ea typeface="ＭＳ Ｐゴシック" charset="0"/>
                <a:cs typeface="Arial"/>
              </a:rPr>
              <a:t>Übertragungsdeutungen</a:t>
            </a:r>
            <a:r>
              <a:rPr lang="de-CH" sz="1400" dirty="0">
                <a:ea typeface="ＭＳ Ｐゴシック" charset="0"/>
                <a:cs typeface="Arial"/>
              </a:rPr>
              <a:t> in psychodynamischen Psychotherapien</a:t>
            </a:r>
          </a:p>
          <a:p>
            <a:pPr marL="981075" indent="-176213" defTabSz="804863">
              <a:lnSpc>
                <a:spcPts val="2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Symbol" charset="2"/>
              <a:buChar char="-"/>
            </a:pPr>
            <a:r>
              <a:rPr lang="de-CH" sz="1400" i="1" dirty="0">
                <a:ea typeface="ＭＳ Ｐゴシック" charset="0"/>
                <a:cs typeface="Arial"/>
              </a:rPr>
              <a:t>Verbalisieren von bewertenden Erlebnisinhalten </a:t>
            </a:r>
            <a:r>
              <a:rPr lang="de-CH" sz="1400" dirty="0">
                <a:ea typeface="ＭＳ Ｐゴシック" charset="0"/>
                <a:cs typeface="Arial"/>
              </a:rPr>
              <a:t>in der Gesprächspsychotherapie</a:t>
            </a:r>
          </a:p>
          <a:p>
            <a:pPr marL="981075" indent="-176213" defTabSz="804863">
              <a:lnSpc>
                <a:spcPts val="2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Symbol" charset="2"/>
              <a:buChar char="-"/>
            </a:pPr>
            <a:r>
              <a:rPr lang="de-CH" sz="1400" i="1" dirty="0">
                <a:ea typeface="ＭＳ Ｐゴシック" charset="0"/>
                <a:cs typeface="Arial"/>
              </a:rPr>
              <a:t>Zirkuläre Fragen </a:t>
            </a:r>
            <a:r>
              <a:rPr lang="de-CH" sz="1400" dirty="0">
                <a:ea typeface="ＭＳ Ｐゴシック" charset="0"/>
                <a:cs typeface="Arial"/>
              </a:rPr>
              <a:t>in der systemischen Familientherapie</a:t>
            </a:r>
          </a:p>
          <a:p>
            <a:pPr marL="804862" indent="0" defTabSz="804863">
              <a:lnSpc>
                <a:spcPts val="2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None/>
            </a:pPr>
            <a:endParaRPr lang="de-CH" sz="1600" dirty="0">
              <a:ea typeface="ＭＳ Ｐゴシック" charset="0"/>
              <a:cs typeface="Arial"/>
            </a:endParaRPr>
          </a:p>
          <a:p>
            <a:pPr marL="803275" indent="-176213" defTabSz="804863">
              <a:lnSpc>
                <a:spcPts val="22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Wingdings" charset="2"/>
              <a:buChar char="§"/>
            </a:pPr>
            <a:r>
              <a:rPr lang="de-DE" sz="1600" dirty="0">
                <a:ea typeface="ＭＳ Ｐゴシック" charset="0"/>
                <a:cs typeface="Arial"/>
              </a:rPr>
              <a:t>Grundlage für Forderung einer </a:t>
            </a:r>
            <a:r>
              <a:rPr lang="de-CH" sz="1600" i="1" dirty="0">
                <a:ea typeface="ＭＳ Ｐゴシック" charset="0"/>
                <a:cs typeface="Arial"/>
              </a:rPr>
              <a:t>evidenzbasierten Behandlungspraxis </a:t>
            </a:r>
            <a:r>
              <a:rPr lang="de-CH" sz="1600" dirty="0">
                <a:ea typeface="ＭＳ Ｐゴシック" charset="0"/>
                <a:cs typeface="Arial"/>
              </a:rPr>
              <a:t>mit</a:t>
            </a:r>
          </a:p>
          <a:p>
            <a:pPr marL="803275" indent="0" defTabSz="804863">
              <a:lnSpc>
                <a:spcPts val="18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None/>
            </a:pPr>
            <a:r>
              <a:rPr lang="de-CH" sz="1600" dirty="0">
                <a:ea typeface="ＭＳ Ｐゴシック" charset="0"/>
                <a:cs typeface="Arial"/>
              </a:rPr>
              <a:t>Ableitung </a:t>
            </a:r>
            <a:r>
              <a:rPr lang="de-CH" sz="1600" i="1" dirty="0">
                <a:ea typeface="ＭＳ Ｐゴシック" charset="0"/>
                <a:cs typeface="Arial"/>
              </a:rPr>
              <a:t>störungsbezogener Therapierichtlinien</a:t>
            </a:r>
          </a:p>
          <a:p>
            <a:pPr marL="630238" indent="-274638" defTabSz="804863">
              <a:lnSpc>
                <a:spcPts val="34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90000"/>
              <a:buFont typeface="+mj-ea"/>
              <a:buAutoNum type="circleNumDbPlain" startAt="2"/>
            </a:pPr>
            <a:r>
              <a:rPr lang="de-DE" b="1" dirty="0" smtClean="0">
                <a:cs typeface="Arial"/>
              </a:rPr>
              <a:t> Modell </a:t>
            </a:r>
            <a:r>
              <a:rPr lang="de-DE" b="1" dirty="0">
                <a:cs typeface="Arial"/>
              </a:rPr>
              <a:t>allgemeiner Wirkfaktoren („</a:t>
            </a:r>
            <a:r>
              <a:rPr lang="de-DE" b="1" dirty="0" err="1">
                <a:cs typeface="Arial"/>
              </a:rPr>
              <a:t>common</a:t>
            </a:r>
            <a:r>
              <a:rPr lang="de-DE" b="1" dirty="0">
                <a:cs typeface="Arial"/>
              </a:rPr>
              <a:t> </a:t>
            </a:r>
            <a:r>
              <a:rPr lang="de-DE" b="1" dirty="0" err="1">
                <a:cs typeface="Arial"/>
              </a:rPr>
              <a:t>factors</a:t>
            </a:r>
            <a:r>
              <a:rPr lang="de-DE" b="1" dirty="0">
                <a:cs typeface="Arial"/>
              </a:rPr>
              <a:t> </a:t>
            </a:r>
            <a:r>
              <a:rPr lang="de-DE" b="1" dirty="0" err="1">
                <a:cs typeface="Arial"/>
              </a:rPr>
              <a:t>model</a:t>
            </a:r>
            <a:r>
              <a:rPr lang="de-DE" b="1" dirty="0">
                <a:cs typeface="Arial"/>
              </a:rPr>
              <a:t>“)</a:t>
            </a:r>
          </a:p>
          <a:p>
            <a:pPr marL="355600" indent="0" defTabSz="804863">
              <a:lnSpc>
                <a:spcPts val="2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90000"/>
              <a:buNone/>
            </a:pPr>
            <a:endParaRPr lang="de-DE" sz="2000" b="1" dirty="0">
              <a:cs typeface="Arial"/>
            </a:endParaRPr>
          </a:p>
          <a:p>
            <a:pPr marL="803275" indent="-176213">
              <a:lnSpc>
                <a:spcPts val="17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Wingdings" charset="2"/>
              <a:buChar char="§"/>
            </a:pPr>
            <a:r>
              <a:rPr lang="de-CH" sz="1600" dirty="0">
                <a:ea typeface="Wingdings"/>
                <a:cs typeface="Arial"/>
              </a:rPr>
              <a:t>S</a:t>
            </a:r>
            <a:r>
              <a:rPr lang="de-DE" sz="1600" dirty="0" err="1">
                <a:ea typeface="Wingdings"/>
                <a:cs typeface="Arial"/>
              </a:rPr>
              <a:t>chreibt</a:t>
            </a:r>
            <a:r>
              <a:rPr lang="de-DE" sz="1600" dirty="0">
                <a:ea typeface="Wingdings"/>
                <a:cs typeface="Arial"/>
              </a:rPr>
              <a:t> Wirkung therapeutischen Faktoren zu, die (implizit) allen Psychotherapieformen</a:t>
            </a:r>
            <a:r>
              <a:rPr lang="de-DE" sz="1600" b="1" dirty="0">
                <a:ea typeface="Wingdings"/>
                <a:cs typeface="Arial"/>
              </a:rPr>
              <a:t> </a:t>
            </a:r>
            <a:r>
              <a:rPr lang="de-DE" sz="1600" dirty="0">
                <a:ea typeface="Wingdings"/>
                <a:cs typeface="Arial"/>
              </a:rPr>
              <a:t>immanent sind, wie</a:t>
            </a:r>
          </a:p>
          <a:p>
            <a:pPr marL="979488" indent="-174625">
              <a:lnSpc>
                <a:spcPts val="2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Symbol" charset="2"/>
              <a:buChar char="-"/>
            </a:pPr>
            <a:r>
              <a:rPr lang="de-CH" sz="1400" i="1" dirty="0">
                <a:ea typeface="ＭＳ Ｐゴシック" charset="0"/>
                <a:cs typeface="Arial"/>
              </a:rPr>
              <a:t>Vertrauensvolle Therapiebeziehung</a:t>
            </a:r>
          </a:p>
          <a:p>
            <a:pPr marL="979488" indent="-174625">
              <a:lnSpc>
                <a:spcPts val="2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Symbol" charset="2"/>
              <a:buChar char="-"/>
            </a:pPr>
            <a:r>
              <a:rPr lang="de-CH" sz="1400" i="1" dirty="0">
                <a:ea typeface="ＭＳ Ｐゴシック" charset="0"/>
                <a:cs typeface="Arial"/>
              </a:rPr>
              <a:t>Aufbau von Besserungserwartungen</a:t>
            </a:r>
          </a:p>
          <a:p>
            <a:pPr marL="979488" indent="-174625">
              <a:lnSpc>
                <a:spcPts val="2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Symbol" charset="2"/>
              <a:buChar char="-"/>
            </a:pPr>
            <a:r>
              <a:rPr lang="de-CH" sz="1400" i="1" dirty="0">
                <a:ea typeface="ＭＳ Ｐゴシック" charset="0"/>
                <a:cs typeface="Arial"/>
              </a:rPr>
              <a:t>Problemaktualisierung</a:t>
            </a:r>
          </a:p>
          <a:p>
            <a:pPr marL="979488" indent="-174625">
              <a:lnSpc>
                <a:spcPts val="2000"/>
              </a:lnSpc>
              <a:spcBef>
                <a:spcPts val="0"/>
              </a:spcBef>
              <a:buClr>
                <a:schemeClr val="accent6">
                  <a:lumMod val="50000"/>
                </a:schemeClr>
              </a:buClr>
              <a:buSzPct val="100000"/>
              <a:buFont typeface="Symbol" charset="2"/>
              <a:buChar char="-"/>
            </a:pPr>
            <a:r>
              <a:rPr lang="de-CH" sz="1400" i="1" dirty="0">
                <a:ea typeface="ＭＳ Ｐゴシック" charset="0"/>
                <a:cs typeface="Arial"/>
              </a:rPr>
              <a:t>Korrektive emotionale Erfahrung</a:t>
            </a:r>
            <a:endParaRPr lang="de-DE" sz="1400" i="1" dirty="0">
              <a:ea typeface="Wingdings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59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886" y="1"/>
            <a:ext cx="1370572" cy="685286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164470" y="721780"/>
            <a:ext cx="880820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37057" y="6638169"/>
            <a:ext cx="855237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5686" y="6612027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Thema: Wirkfaktoren der Psychotherapie, Autor: Dr. phil. Mario </a:t>
            </a:r>
            <a:r>
              <a:rPr lang="de-DE" sz="900" dirty="0" err="1" smtClean="0"/>
              <a:t>Pfammatter</a:t>
            </a:r>
            <a:r>
              <a:rPr lang="de-DE" sz="900" dirty="0" smtClean="0"/>
              <a:t>   		</a:t>
            </a:r>
            <a:r>
              <a:rPr lang="de-DE" sz="900" dirty="0"/>
              <a:t>	</a:t>
            </a:r>
            <a:r>
              <a:rPr lang="de-DE" sz="900" dirty="0" smtClean="0"/>
              <a:t>         V1c, Stand: Dez. 2018</a:t>
            </a:r>
            <a:endParaRPr lang="de-DE" sz="900" dirty="0"/>
          </a:p>
        </p:txBody>
      </p:sp>
      <p:sp>
        <p:nvSpPr>
          <p:cNvPr id="12" name="Textfeld 11"/>
          <p:cNvSpPr txBox="1"/>
          <p:nvPr/>
        </p:nvSpPr>
        <p:spPr>
          <a:xfrm>
            <a:off x="137057" y="109637"/>
            <a:ext cx="721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Wirkfaktorenmodell (2): Interaktion I</a:t>
            </a:r>
            <a:endParaRPr lang="de-DE" sz="2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164469" y="736746"/>
            <a:ext cx="880820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/>
              <a:t>z</a:t>
            </a:r>
            <a:r>
              <a:rPr lang="de-DE" b="1" dirty="0" smtClean="0"/>
              <a:t>entrales Thema: </a:t>
            </a:r>
            <a:r>
              <a:rPr lang="de-DE" dirty="0" smtClean="0"/>
              <a:t>Spezifische und allgemeine Wirkfaktoren interagieren im Therapieprozess</a:t>
            </a:r>
          </a:p>
        </p:txBody>
      </p:sp>
      <p:sp>
        <p:nvSpPr>
          <p:cNvPr id="3" name="Rechteck 2"/>
          <p:cNvSpPr/>
          <p:nvPr/>
        </p:nvSpPr>
        <p:spPr>
          <a:xfrm>
            <a:off x="137057" y="1281878"/>
            <a:ext cx="8890443" cy="5108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sz="1400" b="1" dirty="0">
                <a:solidFill>
                  <a:srgbClr val="375674"/>
                </a:solidFill>
                <a:latin typeface="Century Gothic" charset="0"/>
                <a:ea typeface="ＭＳ Ｐゴシック" charset="0"/>
                <a:cs typeface="Arial" charset="0"/>
                <a:sym typeface="Wingdings" charset="0"/>
              </a:rPr>
              <a:t></a:t>
            </a:r>
            <a:r>
              <a:rPr lang="en-US" sz="1200" b="1" dirty="0">
                <a:latin typeface="Century Gothic" charset="0"/>
                <a:ea typeface="ＭＳ Ｐゴシック" charset="0"/>
                <a:cs typeface="Arial" charset="0"/>
                <a:sym typeface="Wingdings" charset="0"/>
              </a:rPr>
              <a:t>  </a:t>
            </a:r>
            <a:r>
              <a:rPr lang="de-DE" sz="1400" dirty="0">
                <a:latin typeface="Arial" charset="0"/>
                <a:ea typeface="ＭＳ Ｐゴシック" charset="0"/>
                <a:cs typeface="ＭＳ Ｐゴシック" charset="0"/>
              </a:rPr>
              <a:t>Spezifische und allgemeine Wirkfaktoren </a:t>
            </a:r>
            <a:r>
              <a:rPr lang="de-DE" sz="1400" dirty="0">
                <a:latin typeface="Arial" charset="0"/>
                <a:ea typeface="ＭＳ Ｐゴシック" charset="0"/>
                <a:cs typeface="Times New Roman" charset="0"/>
              </a:rPr>
              <a:t>beziehen sich auf </a:t>
            </a:r>
          </a:p>
          <a:p>
            <a:pPr marL="355600">
              <a:lnSpc>
                <a:spcPts val="2200"/>
              </a:lnSpc>
            </a:pPr>
            <a:r>
              <a:rPr lang="de-DE" sz="1400" dirty="0">
                <a:latin typeface="Arial" charset="0"/>
                <a:ea typeface="ＭＳ Ｐゴシック" charset="0"/>
                <a:cs typeface="ＭＳ Ｐゴシック" charset="0"/>
              </a:rPr>
              <a:t>verschiedene Ebenen des Psychotherapieprozesses</a:t>
            </a:r>
          </a:p>
          <a:p>
            <a:pPr marL="355600">
              <a:lnSpc>
                <a:spcPts val="1600"/>
              </a:lnSpc>
            </a:pPr>
            <a:endParaRPr lang="de-DE" sz="1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358775" indent="-3175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200" dirty="0">
                <a:solidFill>
                  <a:srgbClr val="375674"/>
                </a:solidFill>
                <a:latin typeface="Wingdings" charset="0"/>
                <a:ea typeface="ＭＳ Ｐゴシック" charset="0"/>
                <a:cs typeface="ＭＳ Ｐゴシック" charset="0"/>
              </a:rPr>
              <a:t></a:t>
            </a:r>
            <a:r>
              <a:rPr lang="de-DE" sz="1200" dirty="0">
                <a:solidFill>
                  <a:srgbClr val="375674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de-DE" sz="1400" b="1" dirty="0">
                <a:latin typeface="Arial" charset="0"/>
                <a:ea typeface="ＭＳ Ｐゴシック" charset="0"/>
                <a:cs typeface="ＭＳ Ｐゴシック" charset="0"/>
              </a:rPr>
              <a:t>Psychotherapietechniken </a:t>
            </a:r>
            <a:r>
              <a:rPr lang="de-DE" sz="1400" dirty="0">
                <a:latin typeface="Arial" charset="0"/>
                <a:ea typeface="ＭＳ Ｐゴシック" charset="0"/>
                <a:cs typeface="ＭＳ Ｐゴシック" charset="0"/>
              </a:rPr>
              <a:t>beziehen sich auf </a:t>
            </a:r>
            <a:r>
              <a:rPr lang="de-DE" sz="1400" b="1" dirty="0">
                <a:latin typeface="Arial" charset="0"/>
                <a:ea typeface="ＭＳ Ｐゴシック" charset="0"/>
                <a:cs typeface="ＭＳ Ｐゴシック" charset="0"/>
              </a:rPr>
              <a:t>Ebene des technischen </a:t>
            </a:r>
          </a:p>
          <a:p>
            <a:pPr marL="630238" indent="-3175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500" b="1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400" b="1" dirty="0">
                <a:latin typeface="Arial" charset="0"/>
                <a:ea typeface="ＭＳ Ｐゴシック" charset="0"/>
                <a:cs typeface="ＭＳ Ｐゴシック" charset="0"/>
              </a:rPr>
              <a:t>Handelns der Psychotherapeut(</a:t>
            </a:r>
            <a:r>
              <a:rPr lang="de-DE" sz="1400" b="1" dirty="0" err="1">
                <a:latin typeface="Arial" charset="0"/>
                <a:ea typeface="ＭＳ Ｐゴシック" charset="0"/>
                <a:cs typeface="ＭＳ Ｐゴシック" charset="0"/>
              </a:rPr>
              <a:t>inn</a:t>
            </a:r>
            <a:r>
              <a:rPr lang="de-DE" sz="1400" b="1" dirty="0">
                <a:latin typeface="Arial" charset="0"/>
                <a:ea typeface="ＭＳ Ｐゴシック" charset="0"/>
                <a:cs typeface="ＭＳ Ｐゴシック" charset="0"/>
              </a:rPr>
              <a:t>)en </a:t>
            </a:r>
            <a:r>
              <a:rPr lang="de-DE" sz="1200" dirty="0">
                <a:latin typeface="Arial" charset="0"/>
                <a:ea typeface="ＭＳ Ｐゴシック" charset="0"/>
                <a:cs typeface="ＭＳ Ｐゴシック" charset="0"/>
              </a:rPr>
              <a:t>(Ebene der </a:t>
            </a:r>
            <a:r>
              <a:rPr lang="de-DE" sz="1200" i="1" dirty="0">
                <a:latin typeface="Arial" charset="0"/>
                <a:ea typeface="ＭＳ Ｐゴシック" charset="0"/>
                <a:cs typeface="ＭＳ Ｐゴシック" charset="0"/>
              </a:rPr>
              <a:t>Therapietechniken</a:t>
            </a:r>
            <a:r>
              <a:rPr lang="de-DE" sz="12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271463" indent="84138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de-DE" sz="12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71463" indent="84138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solidFill>
                  <a:srgbClr val="375674"/>
                </a:solidFill>
                <a:latin typeface="Wingdings" charset="0"/>
                <a:ea typeface="ＭＳ Ｐゴシック" charset="0"/>
                <a:cs typeface="ＭＳ Ｐゴシック" charset="0"/>
              </a:rPr>
              <a:t></a:t>
            </a:r>
            <a:r>
              <a:rPr lang="de-DE" sz="1200" dirty="0">
                <a:solidFill>
                  <a:srgbClr val="375674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de-DE" sz="1400" b="1" dirty="0">
                <a:latin typeface="Arial" charset="0"/>
                <a:ea typeface="ＭＳ Ｐゴシック" charset="0"/>
                <a:cs typeface="ＭＳ Ｐゴシック" charset="0"/>
              </a:rPr>
              <a:t>Allgemeine Wirkfaktoren </a:t>
            </a:r>
            <a:r>
              <a:rPr lang="de-DE" sz="1400" dirty="0">
                <a:latin typeface="Arial" charset="0"/>
                <a:ea typeface="ＭＳ Ｐゴシック" charset="0"/>
                <a:cs typeface="ＭＳ Ｐゴシック" charset="0"/>
              </a:rPr>
              <a:t>beziehen sich auf  </a:t>
            </a:r>
          </a:p>
          <a:p>
            <a:pPr marL="896938" indent="-269875">
              <a:lnSpc>
                <a:spcPts val="3600"/>
              </a:lnSpc>
              <a:buClr>
                <a:schemeClr val="accent6">
                  <a:lumMod val="50000"/>
                </a:schemeClr>
              </a:buClr>
              <a:buSzPct val="80000"/>
              <a:buFont typeface="+mj-ea"/>
              <a:buAutoNum type="circleNumDbPlain"/>
            </a:pPr>
            <a:r>
              <a:rPr lang="de-CH" sz="1400" b="1" dirty="0">
                <a:latin typeface="Arial" charset="0"/>
                <a:ea typeface="ＭＳ Ｐゴシック" charset="0"/>
                <a:cs typeface="ＭＳ Ｐゴシック" charset="0"/>
              </a:rPr>
              <a:t>Beziehungsebene</a:t>
            </a:r>
            <a:r>
              <a:rPr lang="de-CH" sz="12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CH" sz="1100" dirty="0">
                <a:latin typeface="Arial" charset="0"/>
                <a:ea typeface="ＭＳ Ｐゴシック" charset="0"/>
                <a:cs typeface="ＭＳ Ｐゴシック" charset="0"/>
              </a:rPr>
              <a:t>(z.B. Empathie, Wertschätzung, Zielübereinstimmung)</a:t>
            </a:r>
          </a:p>
          <a:p>
            <a:pPr marL="896938" indent="-269875">
              <a:lnSpc>
                <a:spcPts val="800"/>
              </a:lnSpc>
              <a:buClr>
                <a:srgbClr val="800000"/>
              </a:buClr>
              <a:buSzPct val="80000"/>
              <a:buFont typeface="+mj-ea"/>
              <a:buAutoNum type="circleNumDbPlain"/>
            </a:pPr>
            <a:endParaRPr lang="de-CH" sz="11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896938" indent="-269875">
              <a:lnSpc>
                <a:spcPts val="2800"/>
              </a:lnSpc>
              <a:buClr>
                <a:schemeClr val="accent6">
                  <a:lumMod val="50000"/>
                </a:schemeClr>
              </a:buClr>
              <a:buSzPct val="80000"/>
              <a:buFont typeface="+mj-ea"/>
              <a:buAutoNum type="circleNumDbPlain"/>
            </a:pPr>
            <a:r>
              <a:rPr lang="de-CH" sz="1400" b="1" dirty="0">
                <a:latin typeface="Arial" charset="0"/>
                <a:ea typeface="ＭＳ Ｐゴシック" charset="0"/>
                <a:cs typeface="ＭＳ Ｐゴシック" charset="0"/>
              </a:rPr>
              <a:t>Intrapersonelle Ebene des Patienten</a:t>
            </a:r>
          </a:p>
          <a:p>
            <a:pPr marL="896938">
              <a:lnSpc>
                <a:spcPts val="2800"/>
              </a:lnSpc>
            </a:pPr>
            <a:r>
              <a:rPr lang="de-DE" sz="1100" dirty="0">
                <a:solidFill>
                  <a:srgbClr val="375674"/>
                </a:solidFill>
                <a:latin typeface="Wingdings" charset="0"/>
                <a:ea typeface="ＭＳ Ｐゴシック" charset="0"/>
                <a:cs typeface="ＭＳ Ｐゴシック" charset="0"/>
              </a:rPr>
              <a:t></a:t>
            </a:r>
            <a:r>
              <a:rPr lang="de-DE" sz="1400" dirty="0">
                <a:solidFill>
                  <a:srgbClr val="80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de-DE" sz="500" dirty="0">
                <a:solidFill>
                  <a:srgbClr val="80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de-CH" sz="1200" b="1" dirty="0">
                <a:latin typeface="Arial" charset="0"/>
                <a:ea typeface="ＭＳ Ｐゴシック" charset="0"/>
                <a:cs typeface="ＭＳ Ｐゴシック" charset="0"/>
              </a:rPr>
              <a:t>Erwartungen des Patienten </a:t>
            </a:r>
            <a:r>
              <a:rPr lang="de-CH" sz="1100" dirty="0">
                <a:latin typeface="Arial" charset="0"/>
                <a:ea typeface="ＭＳ Ｐゴシック" charset="0"/>
                <a:cs typeface="ＭＳ Ｐゴシック" charset="0"/>
              </a:rPr>
              <a:t>(z.B. Besserungs-, Selbstwirksamkeitserwartungen)</a:t>
            </a:r>
          </a:p>
          <a:p>
            <a:pPr marL="896938">
              <a:lnSpc>
                <a:spcPts val="3000"/>
              </a:lnSpc>
            </a:pPr>
            <a:r>
              <a:rPr lang="de-DE" sz="1100" dirty="0" smtClean="0">
                <a:solidFill>
                  <a:srgbClr val="375674"/>
                </a:solidFill>
                <a:latin typeface="Wingdings" charset="0"/>
                <a:ea typeface="ＭＳ Ｐゴシック" charset="0"/>
                <a:cs typeface="ＭＳ Ｐゴシック" charset="0"/>
              </a:rPr>
              <a:t></a:t>
            </a:r>
            <a:r>
              <a:rPr lang="de-DE" sz="1400" dirty="0" smtClean="0">
                <a:solidFill>
                  <a:srgbClr val="80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de-DE" sz="500" dirty="0" smtClean="0">
                <a:solidFill>
                  <a:srgbClr val="80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de-CH" sz="1200" b="1" dirty="0" smtClean="0">
                <a:latin typeface="Arial" charset="0"/>
                <a:ea typeface="ＭＳ Ｐゴシック" charset="0"/>
                <a:cs typeface="ＭＳ Ｐゴシック" charset="0"/>
              </a:rPr>
              <a:t>Motivation </a:t>
            </a:r>
            <a:r>
              <a:rPr lang="de-CH" sz="1200" b="1" dirty="0">
                <a:latin typeface="Arial" charset="0"/>
                <a:ea typeface="ＭＳ Ｐゴシック" charset="0"/>
                <a:cs typeface="ＭＳ Ｐゴシック" charset="0"/>
              </a:rPr>
              <a:t>des Patienten</a:t>
            </a:r>
            <a:r>
              <a:rPr lang="de-CH" sz="1200" i="1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CH" sz="1100" dirty="0">
                <a:latin typeface="Arial" charset="0"/>
                <a:ea typeface="ＭＳ Ｐゴシック" charset="0"/>
                <a:cs typeface="ＭＳ Ｐゴシック" charset="0"/>
              </a:rPr>
              <a:t>(z.B. Veränderungsbereitschaft, aktive Teilnahme)</a:t>
            </a:r>
          </a:p>
          <a:p>
            <a:pPr marL="896938">
              <a:lnSpc>
                <a:spcPts val="3000"/>
              </a:lnSpc>
            </a:pPr>
            <a:r>
              <a:rPr lang="de-DE" sz="1100" dirty="0">
                <a:solidFill>
                  <a:srgbClr val="375674"/>
                </a:solidFill>
                <a:latin typeface="Wingdings" charset="0"/>
                <a:ea typeface="ＭＳ Ｐゴシック" charset="0"/>
                <a:cs typeface="ＭＳ Ｐゴシック" charset="0"/>
              </a:rPr>
              <a:t></a:t>
            </a:r>
            <a:r>
              <a:rPr lang="de-DE" sz="1400" dirty="0" smtClean="0">
                <a:solidFill>
                  <a:schemeClr val="accent6">
                    <a:lumMod val="50000"/>
                  </a:schemeClr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de-DE" sz="500" dirty="0" smtClean="0">
                <a:solidFill>
                  <a:srgbClr val="80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de-CH" sz="1200" b="1" dirty="0" smtClean="0">
                <a:latin typeface="Arial" charset="0"/>
                <a:ea typeface="ＭＳ Ｐゴシック" charset="0"/>
                <a:cs typeface="ＭＳ Ｐゴシック" charset="0"/>
              </a:rPr>
              <a:t>Veränderungsprozesse </a:t>
            </a:r>
            <a:r>
              <a:rPr lang="de-CH" sz="1200" b="1" dirty="0">
                <a:latin typeface="Arial" charset="0"/>
                <a:ea typeface="ＭＳ Ｐゴシック" charset="0"/>
                <a:cs typeface="ＭＳ Ｐゴシック" charset="0"/>
              </a:rPr>
              <a:t>beim Patienten </a:t>
            </a:r>
            <a:r>
              <a:rPr lang="en-US" sz="1100" b="1" dirty="0">
                <a:latin typeface="Arial" charset="0"/>
                <a:ea typeface="ＭＳ Ｐゴシック" charset="0"/>
                <a:cs typeface="ＭＳ Ｐゴシック" charset="0"/>
              </a:rPr>
              <a:t>(„therapeutic realizations“)</a:t>
            </a:r>
          </a:p>
          <a:p>
            <a:pPr marL="1074738">
              <a:lnSpc>
                <a:spcPts val="1600"/>
              </a:lnSpc>
            </a:pPr>
            <a:r>
              <a:rPr lang="de-CH" sz="500" spc="-4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CH" sz="1100" spc="-40" dirty="0">
                <a:latin typeface="Arial" charset="0"/>
                <a:ea typeface="ＭＳ Ｐゴシック" charset="0"/>
                <a:cs typeface="ＭＳ Ｐゴシック" charset="0"/>
              </a:rPr>
              <a:t>(z.B. Korrektive Erfahrungen, Klärung, Aufbau von Bewältigungs- u. Verhaltenskompetenzen)</a:t>
            </a:r>
            <a:r>
              <a:rPr lang="de-CH" sz="1050" spc="-4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lnSpc>
                <a:spcPts val="1600"/>
              </a:lnSpc>
            </a:pPr>
            <a:endParaRPr lang="en-US" sz="1400" b="1" dirty="0">
              <a:solidFill>
                <a:srgbClr val="375674"/>
              </a:solidFill>
              <a:latin typeface="Century Gothic" charset="0"/>
              <a:ea typeface="ＭＳ Ｐゴシック" charset="0"/>
              <a:cs typeface="Arial" charset="0"/>
              <a:sym typeface="Wingdings" charset="0"/>
            </a:endParaRPr>
          </a:p>
          <a:p>
            <a:pPr>
              <a:lnSpc>
                <a:spcPts val="2600"/>
              </a:lnSpc>
            </a:pPr>
            <a:r>
              <a:rPr lang="en-US" sz="1400" b="1" dirty="0">
                <a:solidFill>
                  <a:srgbClr val="375674"/>
                </a:solidFill>
                <a:latin typeface="Century Gothic" charset="0"/>
                <a:ea typeface="ＭＳ Ｐゴシック" charset="0"/>
                <a:cs typeface="Arial" charset="0"/>
                <a:sym typeface="Wingdings" charset="0"/>
              </a:rPr>
              <a:t></a:t>
            </a:r>
            <a:r>
              <a:rPr lang="en-US" sz="1400" b="1" dirty="0">
                <a:latin typeface="Century Gothic" charset="0"/>
                <a:ea typeface="ＭＳ Ｐゴシック" charset="0"/>
                <a:cs typeface="Arial" charset="0"/>
                <a:sym typeface="Wingdings" charset="0"/>
              </a:rPr>
              <a:t>  </a:t>
            </a:r>
            <a:r>
              <a:rPr lang="de-DE" sz="1400" dirty="0"/>
              <a:t>Dies impliziert, dass spezifische Wirkfaktoren (Techniken) und</a:t>
            </a:r>
          </a:p>
          <a:p>
            <a:pPr marL="35560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dirty="0"/>
              <a:t>allgemeine Wirkfaktoren im Therapieprozess zusammenwirken</a:t>
            </a:r>
          </a:p>
        </p:txBody>
      </p:sp>
    </p:spTree>
    <p:extLst>
      <p:ext uri="{BB962C8B-B14F-4D97-AF65-F5344CB8AC3E}">
        <p14:creationId xmlns:p14="http://schemas.microsoft.com/office/powerpoint/2010/main" val="310936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280" y="24531"/>
            <a:ext cx="1105698" cy="552849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164470" y="620180"/>
            <a:ext cx="880820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37057" y="6638169"/>
            <a:ext cx="880514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5686" y="6622089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Thema: Wirkfaktoren der Psychotherapie, Autor: Dr. phil. Mario </a:t>
            </a:r>
            <a:r>
              <a:rPr lang="de-DE" sz="900" dirty="0" err="1" smtClean="0"/>
              <a:t>Pfammatter</a:t>
            </a:r>
            <a:r>
              <a:rPr lang="de-DE" sz="900" dirty="0" smtClean="0"/>
              <a:t>   		</a:t>
            </a:r>
            <a:r>
              <a:rPr lang="de-DE" sz="900" dirty="0"/>
              <a:t>	</a:t>
            </a:r>
            <a:r>
              <a:rPr lang="de-DE" sz="900" dirty="0" smtClean="0"/>
              <a:t>	 V1c, Stand: Dez. 2018</a:t>
            </a:r>
            <a:endParaRPr lang="de-DE" sz="900" dirty="0"/>
          </a:p>
        </p:txBody>
      </p:sp>
      <p:sp>
        <p:nvSpPr>
          <p:cNvPr id="12" name="Textfeld 11"/>
          <p:cNvSpPr txBox="1"/>
          <p:nvPr/>
        </p:nvSpPr>
        <p:spPr>
          <a:xfrm>
            <a:off x="137057" y="109637"/>
            <a:ext cx="721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Wirkfaktorenmodell (3): Interaktion II</a:t>
            </a:r>
            <a:endParaRPr lang="de-DE" sz="2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164469" y="631560"/>
            <a:ext cx="880820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zentrales Thema</a:t>
            </a:r>
            <a:r>
              <a:rPr lang="de-DE" dirty="0" smtClean="0"/>
              <a:t>: Interaktion spezifischer und allgemeiner Wirkfaktoren im Therapieprozess</a:t>
            </a:r>
          </a:p>
        </p:txBody>
      </p:sp>
      <p:sp>
        <p:nvSpPr>
          <p:cNvPr id="3" name="Rechteck 2"/>
          <p:cNvSpPr/>
          <p:nvPr/>
        </p:nvSpPr>
        <p:spPr>
          <a:xfrm>
            <a:off x="137057" y="1017718"/>
            <a:ext cx="8890443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b="1" dirty="0">
                <a:solidFill>
                  <a:srgbClr val="375674"/>
                </a:solidFill>
                <a:latin typeface="Century Gothic" charset="0"/>
                <a:ea typeface="ＭＳ Ｐゴシック" charset="0"/>
                <a:cs typeface="Arial" charset="0"/>
                <a:sym typeface="Wingdings" charset="0"/>
              </a:rPr>
              <a:t></a:t>
            </a:r>
            <a:r>
              <a:rPr lang="en-US" b="1" dirty="0">
                <a:latin typeface="Century Gothic" charset="0"/>
                <a:ea typeface="ＭＳ Ｐゴシック" charset="0"/>
                <a:cs typeface="Arial" charset="0"/>
                <a:sym typeface="Wingdings" charset="0"/>
              </a:rPr>
              <a:t>  </a:t>
            </a:r>
            <a:r>
              <a:rPr lang="de-DE" dirty="0"/>
              <a:t>Allgemeine Wirkfaktoren repräsentieren übergeordnete therapeutische </a:t>
            </a:r>
          </a:p>
          <a:p>
            <a:pPr marL="271463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de-DE" dirty="0"/>
              <a:t> Strategien, die durch verschiedene spezifische Wirkfaktoren bzw. Techniken</a:t>
            </a:r>
          </a:p>
          <a:p>
            <a:pPr marL="271463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de-DE" dirty="0" smtClean="0"/>
              <a:t> im Sinne von Taktiken umgesetzt werden können </a:t>
            </a:r>
            <a:r>
              <a:rPr lang="de-DE" sz="1400" dirty="0" smtClean="0"/>
              <a:t>(</a:t>
            </a:r>
            <a:r>
              <a:rPr lang="de-DE" sz="1400" dirty="0" err="1" smtClean="0"/>
              <a:t>Castonguay</a:t>
            </a:r>
            <a:r>
              <a:rPr lang="de-DE" sz="1400" dirty="0" smtClean="0"/>
              <a:t> &amp; Beutler 2006)</a:t>
            </a:r>
            <a:endParaRPr lang="de-DE" sz="14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136824"/>
              </p:ext>
            </p:extLst>
          </p:nvPr>
        </p:nvGraphicFramePr>
        <p:xfrm>
          <a:off x="133990" y="1892019"/>
          <a:ext cx="8808208" cy="4702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6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142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/>
                          <a:cs typeface="Arial Narrow"/>
                        </a:rPr>
                        <a:t>Spezifischen Wirkfaktoren (Therapietechniken)</a:t>
                      </a:r>
                      <a:endParaRPr lang="de-DE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/>
                          <a:cs typeface="Arial Narrow"/>
                        </a:rPr>
                        <a:t>Allgemeine Wirkfaktoren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/>
                          <a:cs typeface="Arial Narrow"/>
                        </a:rPr>
                        <a:t>Spezifischen Wirkfaktoren (Therapietechniken)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/>
                          <a:cs typeface="Arial Narrow"/>
                        </a:rPr>
                        <a:t>Allgemeine Wirkfaktoren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428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50000"/>
                          </a:schemeClr>
                        </a:buClr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Ausdruck von Wertschätzung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50000"/>
                          </a:schemeClr>
                        </a:buClr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Empathisches Explorieren der Problemsicht des Patienten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50000"/>
                          </a:schemeClr>
                        </a:buClr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Auf</a:t>
                      </a: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 Patientenziele bezogenes Beziehungsverhalten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>
                        <a:lnSpc>
                          <a:spcPts val="1400"/>
                        </a:lnSpc>
                      </a:pPr>
                      <a:r>
                        <a:rPr lang="de-DE" sz="1400" b="1" baseline="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Therapie- </a:t>
                      </a:r>
                    </a:p>
                    <a:p>
                      <a:pPr marL="93663" indent="0" algn="ctr">
                        <a:lnSpc>
                          <a:spcPts val="1600"/>
                        </a:lnSpc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de-DE" sz="1400" b="1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beziehung</a:t>
                      </a:r>
                      <a:endParaRPr lang="de-DE" sz="1400" b="1" dirty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50000"/>
                          </a:schemeClr>
                        </a:buClr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Exposition mit Reaktions-verhinderung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>
                            <a:lumMod val="50000"/>
                          </a:schemeClr>
                        </a:buClr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Realitätstests durch Verhaltensexperimente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Vermittlung  </a:t>
                      </a:r>
                    </a:p>
                    <a:p>
                      <a:pPr marL="93663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korrektiver  </a:t>
                      </a:r>
                    </a:p>
                    <a:p>
                      <a:pPr marL="93663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Erfahrungen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428"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Psychoedukation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Vermittlung eines Erklärungsmodells und 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Therapierationale</a:t>
                      </a:r>
                      <a:endParaRPr lang="de-DE" sz="120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>
                        <a:lnSpc>
                          <a:spcPts val="1600"/>
                        </a:lnSpc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Aufbau von  </a:t>
                      </a:r>
                    </a:p>
                    <a:p>
                      <a:pPr marL="93663" indent="0" algn="ctr">
                        <a:lnSpc>
                          <a:spcPts val="1700"/>
                        </a:lnSpc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Besserungs-</a:t>
                      </a:r>
                    </a:p>
                    <a:p>
                      <a:pPr marL="93663" indent="0" algn="ctr">
                        <a:lnSpc>
                          <a:spcPts val="1500"/>
                        </a:lnSpc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de-DE" sz="1400" b="1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erwartungen</a:t>
                      </a:r>
                      <a:endParaRPr lang="de-DE" sz="1400" b="1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Verbalisieren emotionaler</a:t>
                      </a:r>
                      <a:r>
                        <a:rPr lang="de-CH" sz="12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 Erlebnisinhalte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Übertragungs- und Widerstandsdeutungen</a:t>
                      </a:r>
                      <a:endParaRPr lang="de-CH" sz="1200" b="0" kern="1200" noProof="0" dirty="0" smtClean="0">
                        <a:solidFill>
                          <a:schemeClr val="tx1"/>
                        </a:solidFill>
                        <a:effectLst/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Motivationale </a:t>
                      </a:r>
                    </a:p>
                    <a:p>
                      <a:pPr marL="93663" marR="0" indent="0" algn="ctr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Klärung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301"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Analyse wichtiger Lebensziele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Motivierende Gesprächsführung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>
                        <a:lnSpc>
                          <a:spcPts val="1500"/>
                        </a:lnSpc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Aufbau von</a:t>
                      </a:r>
                    </a:p>
                    <a:p>
                      <a:pPr marL="93663" indent="0" algn="ctr">
                        <a:lnSpc>
                          <a:spcPts val="1500"/>
                        </a:lnSpc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Veränderungs- </a:t>
                      </a:r>
                    </a:p>
                    <a:p>
                      <a:pPr marL="93663" indent="0" algn="ctr">
                        <a:lnSpc>
                          <a:spcPts val="1400"/>
                        </a:lnSpc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de-DE" sz="1400" b="1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motivation</a:t>
                      </a:r>
                      <a:endParaRPr lang="de-DE" sz="1400" b="1" dirty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Problemlösetraining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Kognitive</a:t>
                      </a: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 Bearbeitung dysfunktionaler Überzeugungen</a:t>
                      </a:r>
                      <a:endParaRPr lang="de-CH" sz="1200" b="0" kern="1200" noProof="0" dirty="0" smtClean="0">
                        <a:solidFill>
                          <a:srgbClr val="000000"/>
                        </a:solidFill>
                        <a:effectLst/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Problem-</a:t>
                      </a:r>
                    </a:p>
                    <a:p>
                      <a:pPr marL="93663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bewältigung</a:t>
                      </a:r>
                      <a:endParaRPr lang="de-DE" sz="1400" b="1" dirty="0" smtClean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393"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Analyse</a:t>
                      </a: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 und</a:t>
                      </a: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 Förderung</a:t>
                      </a: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 der</a:t>
                      </a:r>
                    </a:p>
                    <a:p>
                      <a:pPr marL="177800" indent="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None/>
                      </a:pP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Stärken, Fähigkeiten und </a:t>
                      </a:r>
                    </a:p>
                    <a:p>
                      <a:pPr marL="177800" indent="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None/>
                      </a:pP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gesunden Anteile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>
                        <a:lnSpc>
                          <a:spcPts val="1500"/>
                        </a:lnSpc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Ressourcen-</a:t>
                      </a:r>
                    </a:p>
                    <a:p>
                      <a:pPr marL="93663" indent="0" algn="ctr">
                        <a:lnSpc>
                          <a:spcPts val="1500"/>
                        </a:lnSpc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de-DE" sz="1400" b="1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aktivierung</a:t>
                      </a:r>
                      <a:endParaRPr lang="de-DE" sz="1400" b="1" dirty="0" smtClean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Problemlösetraining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Selbstinstruktionstraining 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Übungsaufgaben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Aufbau von Selbstwirksam-</a:t>
                      </a:r>
                      <a:r>
                        <a:rPr lang="de-DE" sz="1400" b="1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keitserwartungen</a:t>
                      </a:r>
                      <a:endParaRPr lang="de-DE" sz="1400" b="1" dirty="0" smtClean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428"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Exposition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Fokussieren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Übertragungs-/Konfliktdeutungen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Leer-Stuhl- / Zwei-Stühle-T</a:t>
                      </a:r>
                      <a:r>
                        <a:rPr lang="de-CH" sz="1200" b="0" kern="1200" noProof="0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echnik</a:t>
                      </a:r>
                      <a:endParaRPr lang="de-CH" sz="1200" b="0" kern="1200" noProof="0" dirty="0" smtClean="0">
                        <a:solidFill>
                          <a:srgbClr val="000000"/>
                        </a:solidFill>
                        <a:effectLst/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>
                        <a:lnSpc>
                          <a:spcPts val="1500"/>
                        </a:lnSpc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Problem- </a:t>
                      </a:r>
                    </a:p>
                    <a:p>
                      <a:pPr marL="93663" indent="0" algn="ctr">
                        <a:lnSpc>
                          <a:spcPts val="1500"/>
                        </a:lnSpc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de-DE" sz="1400" b="1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aktualisierung</a:t>
                      </a:r>
                      <a:endParaRPr lang="de-DE" sz="1400" b="1" dirty="0" smtClean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Instruktionen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Modellernen</a:t>
                      </a:r>
                    </a:p>
                    <a:p>
                      <a:pPr marL="177800" indent="-177800">
                        <a:lnSpc>
                          <a:spcPts val="1400"/>
                        </a:lnSpc>
                        <a:buClr>
                          <a:schemeClr val="accent6">
                            <a:lumMod val="50000"/>
                          </a:schemeClr>
                        </a:buClr>
                        <a:buFont typeface="Wingdings" charset="2"/>
                        <a:buChar char="§"/>
                      </a:pPr>
                      <a:r>
                        <a:rPr lang="de-CH" sz="1200" b="0" kern="1200" noProof="0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+mn-ea"/>
                          <a:cs typeface="Arial Narrow"/>
                        </a:rPr>
                        <a:t>Rollenspiele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Verbesserung</a:t>
                      </a:r>
                      <a:r>
                        <a:rPr lang="de-DE" sz="1400" b="1" baseline="0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    von Verhaltens-</a:t>
                      </a:r>
                    </a:p>
                    <a:p>
                      <a:pPr marL="93663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baseline="0" dirty="0" err="1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kompetenzen</a:t>
                      </a:r>
                      <a:endParaRPr lang="de-DE" sz="1400" b="1" dirty="0" smtClean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Pfeil nach rechts 10"/>
          <p:cNvSpPr/>
          <p:nvPr/>
        </p:nvSpPr>
        <p:spPr>
          <a:xfrm>
            <a:off x="2815992" y="2745815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14" name="Pfeil nach rechts 13"/>
          <p:cNvSpPr/>
          <p:nvPr/>
        </p:nvSpPr>
        <p:spPr>
          <a:xfrm>
            <a:off x="2815992" y="3788544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15" name="Pfeil nach rechts 14"/>
          <p:cNvSpPr/>
          <p:nvPr/>
        </p:nvSpPr>
        <p:spPr>
          <a:xfrm>
            <a:off x="2815992" y="4570864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16" name="Pfeil nach rechts 15"/>
          <p:cNvSpPr/>
          <p:nvPr/>
        </p:nvSpPr>
        <p:spPr>
          <a:xfrm>
            <a:off x="2817664" y="5231264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17" name="Pfeil nach rechts 16"/>
          <p:cNvSpPr/>
          <p:nvPr/>
        </p:nvSpPr>
        <p:spPr>
          <a:xfrm>
            <a:off x="2815992" y="5891664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18" name="Pfeil nach rechts 17"/>
          <p:cNvSpPr/>
          <p:nvPr/>
        </p:nvSpPr>
        <p:spPr>
          <a:xfrm>
            <a:off x="7192843" y="2745815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19" name="Pfeil nach rechts 18"/>
          <p:cNvSpPr/>
          <p:nvPr/>
        </p:nvSpPr>
        <p:spPr>
          <a:xfrm>
            <a:off x="7192843" y="3788544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20" name="Pfeil nach rechts 19"/>
          <p:cNvSpPr/>
          <p:nvPr/>
        </p:nvSpPr>
        <p:spPr>
          <a:xfrm>
            <a:off x="7192843" y="4570864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21" name="Pfeil nach rechts 20"/>
          <p:cNvSpPr/>
          <p:nvPr/>
        </p:nvSpPr>
        <p:spPr>
          <a:xfrm>
            <a:off x="7192843" y="5246697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  <p:sp>
        <p:nvSpPr>
          <p:cNvPr id="22" name="Pfeil nach rechts 21"/>
          <p:cNvSpPr/>
          <p:nvPr/>
        </p:nvSpPr>
        <p:spPr>
          <a:xfrm>
            <a:off x="7192843" y="5891664"/>
            <a:ext cx="325120" cy="179129"/>
          </a:xfrm>
          <a:prstGeom prst="rightArrow">
            <a:avLst/>
          </a:prstGeom>
          <a:solidFill>
            <a:srgbClr val="3F4A69"/>
          </a:solidFill>
          <a:ln>
            <a:solidFill>
              <a:srgbClr val="3F4A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475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886" y="1"/>
            <a:ext cx="1370572" cy="685286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164470" y="721780"/>
            <a:ext cx="880820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37057" y="6638169"/>
            <a:ext cx="855237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5686" y="6612027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Thema: Wirkfaktoren der Psychotherapie, Autor: Dr. phil. Mario </a:t>
            </a:r>
            <a:r>
              <a:rPr lang="de-DE" sz="900" dirty="0" err="1" smtClean="0"/>
              <a:t>Pfammatter</a:t>
            </a:r>
            <a:r>
              <a:rPr lang="de-DE" sz="900" dirty="0" smtClean="0"/>
              <a:t>   		</a:t>
            </a:r>
            <a:r>
              <a:rPr lang="de-DE" sz="900" dirty="0"/>
              <a:t>	 </a:t>
            </a:r>
            <a:r>
              <a:rPr lang="de-DE" sz="900" dirty="0" smtClean="0"/>
              <a:t>        V1c, Stand: Dez. 2018</a:t>
            </a:r>
            <a:endParaRPr lang="de-DE" sz="900" dirty="0"/>
          </a:p>
        </p:txBody>
      </p:sp>
      <p:sp>
        <p:nvSpPr>
          <p:cNvPr id="12" name="Textfeld 11"/>
          <p:cNvSpPr txBox="1"/>
          <p:nvPr/>
        </p:nvSpPr>
        <p:spPr>
          <a:xfrm>
            <a:off x="137057" y="109637"/>
            <a:ext cx="721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Wirkfaktorenmodell (4): integrativer Ansatz</a:t>
            </a:r>
            <a:endParaRPr lang="de-DE" sz="2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164469" y="733399"/>
            <a:ext cx="880820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zentrales Thema: </a:t>
            </a:r>
            <a:r>
              <a:rPr lang="de-DE" dirty="0" smtClean="0"/>
              <a:t>Orientierung an allgemeinen Wirkfaktoren als integrativer Ansatz personalisierter Psychotherapie </a:t>
            </a:r>
          </a:p>
        </p:txBody>
      </p:sp>
      <p:sp>
        <p:nvSpPr>
          <p:cNvPr id="3" name="Rechteck 2"/>
          <p:cNvSpPr/>
          <p:nvPr/>
        </p:nvSpPr>
        <p:spPr>
          <a:xfrm>
            <a:off x="137057" y="1617158"/>
            <a:ext cx="8890443" cy="4129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0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>
                <a:solidFill>
                  <a:srgbClr val="375674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</a:t>
            </a:r>
            <a:r>
              <a:rPr lang="de-DE" sz="1600" dirty="0">
                <a:latin typeface="Arial" charset="0"/>
                <a:ea typeface="ＭＳ Ｐゴシック" charset="0"/>
                <a:cs typeface="ＭＳ Ｐゴシック" charset="0"/>
              </a:rPr>
              <a:t>  </a:t>
            </a:r>
            <a:r>
              <a:rPr lang="de-DE" sz="1600" dirty="0" smtClean="0">
                <a:ea typeface="Wingdings"/>
                <a:cs typeface="Arial"/>
                <a:sym typeface="Wingdings" charset="0"/>
              </a:rPr>
              <a:t>Da </a:t>
            </a:r>
            <a:r>
              <a:rPr lang="de-DE" sz="1600" dirty="0">
                <a:ea typeface="Wingdings"/>
                <a:cs typeface="Arial"/>
                <a:sym typeface="Wingdings" charset="0"/>
              </a:rPr>
              <a:t>ein allgemeiner Wirkfaktor durch verschiedene spezifische Wirkfaktoren </a:t>
            </a:r>
          </a:p>
          <a:p>
            <a:pPr marL="544513" indent="0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dirty="0">
                <a:ea typeface="Wingdings"/>
                <a:cs typeface="Arial"/>
                <a:sym typeface="Wingdings" charset="0"/>
              </a:rPr>
              <a:t>bzw. Therapietechniken realisiert werden kann – auch durch Techniken aus unterschiedlichen Psychotherapierichtungen – </a:t>
            </a:r>
            <a:r>
              <a:rPr lang="de-CH" sz="1600" dirty="0">
                <a:cs typeface="Arial"/>
              </a:rPr>
              <a:t>ermöglicht strategische Ausrichtung des therapeutischen Vorgehens an allgemeinen Wirkfaktoren </a:t>
            </a:r>
          </a:p>
          <a:p>
            <a:pPr marL="544513" indent="0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400" spc="-80" dirty="0">
                <a:ea typeface="Wingdings"/>
                <a:cs typeface="Arial"/>
                <a:sym typeface="Wingdings" charset="0"/>
              </a:rPr>
              <a:t>(d.h. an der adaptiven Indikation ausgerichtete gezielte Aktivierung bestimmter allgemeiner Wirkfaktoren)</a:t>
            </a:r>
          </a:p>
          <a:p>
            <a:pPr marL="541338" indent="0" fontAlgn="auto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1200" dirty="0">
              <a:latin typeface="Arial"/>
              <a:ea typeface="Wingdings"/>
              <a:cs typeface="Arial"/>
              <a:sym typeface="Wingdings" charset="0"/>
            </a:endParaRPr>
          </a:p>
          <a:p>
            <a:pPr marL="979488" indent="-438150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00000"/>
              <a:buFont typeface="+mj-ea"/>
              <a:buAutoNum type="circleNumDbPlain"/>
              <a:defRPr/>
            </a:pPr>
            <a:r>
              <a:rPr lang="de-DE" sz="1600" dirty="0">
                <a:latin typeface="Arial"/>
                <a:ea typeface="Wingdings"/>
                <a:cs typeface="Arial"/>
                <a:sym typeface="Wingdings" charset="0"/>
              </a:rPr>
              <a:t>eine durch die Fall- und entsprechende Therapiekonzeption </a:t>
            </a:r>
            <a:r>
              <a:rPr lang="de-DE" sz="1600" dirty="0">
                <a:ea typeface="Wingdings"/>
                <a:cs typeface="Arial"/>
                <a:sym typeface="Wingdings" charset="0"/>
              </a:rPr>
              <a:t>begründete Integration verschiedener </a:t>
            </a:r>
            <a:r>
              <a:rPr lang="de-DE" sz="1600" dirty="0" smtClean="0">
                <a:ea typeface="Wingdings"/>
                <a:cs typeface="Arial"/>
                <a:sym typeface="Wingdings" charset="0"/>
              </a:rPr>
              <a:t>Psychotherapiemethoden auf </a:t>
            </a:r>
            <a:r>
              <a:rPr lang="de-DE" sz="1600" dirty="0">
                <a:ea typeface="Wingdings"/>
                <a:cs typeface="Arial"/>
                <a:sym typeface="Wingdings" charset="0"/>
              </a:rPr>
              <a:t>technischer Ebene</a:t>
            </a:r>
          </a:p>
          <a:p>
            <a:pPr marL="982663" indent="0" fontAlgn="auto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1600" dirty="0">
              <a:ea typeface="Wingdings"/>
              <a:cs typeface="Arial"/>
              <a:sym typeface="Wingdings" charset="0"/>
            </a:endParaRPr>
          </a:p>
          <a:p>
            <a:pPr marL="998538" indent="-457200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+mj-ea"/>
              <a:buAutoNum type="circleNumDbPlain" startAt="2"/>
              <a:defRPr/>
            </a:pPr>
            <a:r>
              <a:rPr lang="de-DE" sz="1600" dirty="0">
                <a:ea typeface="Wingdings"/>
                <a:cs typeface="Arial"/>
                <a:sym typeface="Wingdings" charset="0"/>
              </a:rPr>
              <a:t>eine personalisierte, d.h. gezielte flexible Anpassung der </a:t>
            </a:r>
            <a:r>
              <a:rPr lang="de-DE" sz="1600" dirty="0">
                <a:latin typeface="Arial"/>
                <a:ea typeface="Wingdings"/>
                <a:cs typeface="Arial"/>
                <a:sym typeface="Wingdings" charset="0"/>
              </a:rPr>
              <a:t>Anwendung evidenzbasierter Therapietechniken an die individuellen (Problem-) Bedingungen und Voraussetzungen </a:t>
            </a:r>
            <a:r>
              <a:rPr lang="de-DE" sz="1400" dirty="0">
                <a:latin typeface="Arial"/>
                <a:ea typeface="Wingdings"/>
                <a:cs typeface="Arial"/>
                <a:sym typeface="Wingdings" charset="0"/>
              </a:rPr>
              <a:t>(</a:t>
            </a:r>
            <a:r>
              <a:rPr lang="de-DE" sz="14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Beziehungsmerkmale, motivationale Bereitschaften, Ressourcen)</a:t>
            </a:r>
            <a:r>
              <a:rPr lang="de-DE" sz="16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1600" dirty="0">
                <a:latin typeface="Arial"/>
                <a:ea typeface="Wingdings"/>
                <a:cs typeface="Arial"/>
                <a:sym typeface="Wingdings" charset="0"/>
              </a:rPr>
              <a:t>der einzelnen Patient(</a:t>
            </a:r>
            <a:r>
              <a:rPr lang="de-DE" sz="1600" dirty="0" err="1">
                <a:latin typeface="Arial"/>
                <a:ea typeface="Wingdings"/>
                <a:cs typeface="Arial"/>
                <a:sym typeface="Wingdings" charset="0"/>
              </a:rPr>
              <a:t>inn</a:t>
            </a:r>
            <a:r>
              <a:rPr lang="de-DE" sz="1600" dirty="0">
                <a:latin typeface="Arial"/>
                <a:ea typeface="Wingdings"/>
                <a:cs typeface="Arial"/>
                <a:sym typeface="Wingdings" charset="0"/>
              </a:rPr>
              <a:t>)en</a:t>
            </a:r>
            <a:endParaRPr lang="de-DE" sz="1600" b="1" i="1" dirty="0">
              <a:latin typeface="Arial"/>
              <a:ea typeface="Wingdings"/>
              <a:cs typeface="Arial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5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886" y="1"/>
            <a:ext cx="1370572" cy="685286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164470" y="721780"/>
            <a:ext cx="880820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37057" y="6638169"/>
            <a:ext cx="855237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5686" y="6612027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Thema: wirkfaktorengestützte Fallkonzeption, Autor: Dr. phil. Christoph </a:t>
            </a:r>
            <a:r>
              <a:rPr lang="de-DE" sz="900" dirty="0" err="1" smtClean="0"/>
              <a:t>Stucki</a:t>
            </a:r>
            <a:r>
              <a:rPr lang="de-DE" sz="900" dirty="0" smtClean="0"/>
              <a:t>		</a:t>
            </a:r>
            <a:r>
              <a:rPr lang="de-DE" sz="900" dirty="0"/>
              <a:t>	 </a:t>
            </a:r>
            <a:r>
              <a:rPr lang="de-DE" sz="900" dirty="0" smtClean="0"/>
              <a:t>       V1c, Stand: Dez. 2018</a:t>
            </a:r>
            <a:endParaRPr lang="de-DE" sz="900" dirty="0"/>
          </a:p>
        </p:txBody>
      </p:sp>
      <p:sp>
        <p:nvSpPr>
          <p:cNvPr id="12" name="Textfeld 11"/>
          <p:cNvSpPr txBox="1"/>
          <p:nvPr/>
        </p:nvSpPr>
        <p:spPr>
          <a:xfrm>
            <a:off x="137057" y="109637"/>
            <a:ext cx="721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wirkfaktorengestützte Fallkonzeption allgemein (1)</a:t>
            </a:r>
            <a:endParaRPr lang="de-DE" sz="24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164470" y="730916"/>
            <a:ext cx="880820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zentrale Fragen: </a:t>
            </a:r>
            <a:r>
              <a:rPr lang="de-DE" dirty="0" smtClean="0"/>
              <a:t>Wie komme ich zu einem individuellen Problemverständnis bei einem Klienten? Wie erstelle ich eine individuelle Therapieplanung? </a:t>
            </a:r>
            <a:endParaRPr lang="de-DE" dirty="0"/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416972"/>
              </p:ext>
            </p:extLst>
          </p:nvPr>
        </p:nvGraphicFramePr>
        <p:xfrm>
          <a:off x="392896" y="1531794"/>
          <a:ext cx="3540139" cy="4864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" name="Document" r:id="rId4" imgW="6033536" imgH="8382521" progId="Word.Document.8">
                  <p:embed/>
                </p:oleObj>
              </mc:Choice>
              <mc:Fallback>
                <p:oleObj name="Document" r:id="rId4" imgW="6033536" imgH="83825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6" y="1531794"/>
                        <a:ext cx="3540139" cy="48647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427002"/>
              </p:ext>
            </p:extLst>
          </p:nvPr>
        </p:nvGraphicFramePr>
        <p:xfrm>
          <a:off x="4605867" y="1809564"/>
          <a:ext cx="3482758" cy="465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3" name="Document" r:id="rId6" imgW="6033536" imgH="9603691" progId="Word.Document.8">
                  <p:embed/>
                </p:oleObj>
              </mc:Choice>
              <mc:Fallback>
                <p:oleObj name="Document" r:id="rId6" imgW="6033536" imgH="96036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867" y="1809564"/>
                        <a:ext cx="3482758" cy="46503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/>
          <p:cNvSpPr/>
          <p:nvPr/>
        </p:nvSpPr>
        <p:spPr>
          <a:xfrm>
            <a:off x="308229" y="6396583"/>
            <a:ext cx="646747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800" b="1" i="1" dirty="0" smtClean="0"/>
              <a:t>Modell </a:t>
            </a:r>
            <a:r>
              <a:rPr lang="de-CH" sz="800" b="1" i="1" dirty="0"/>
              <a:t>Klinik am </a:t>
            </a:r>
            <a:r>
              <a:rPr lang="de-CH" sz="800" b="1" i="1" dirty="0" err="1"/>
              <a:t>Zürichberg</a:t>
            </a:r>
            <a:r>
              <a:rPr lang="de-CH" sz="800" b="1" i="1" dirty="0"/>
              <a:t>, C. Stucki, E. Günther, A. Tschitsaz</a:t>
            </a:r>
          </a:p>
        </p:txBody>
      </p:sp>
    </p:spTree>
    <p:extLst>
      <p:ext uri="{BB962C8B-B14F-4D97-AF65-F5344CB8AC3E}">
        <p14:creationId xmlns:p14="http://schemas.microsoft.com/office/powerpoint/2010/main" val="37361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886" y="1"/>
            <a:ext cx="1370572" cy="685286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137057" y="727498"/>
            <a:ext cx="884475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37057" y="6638169"/>
            <a:ext cx="853409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137057" y="109637"/>
            <a:ext cx="721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wirkfaktorengestützte Fallkonzeption erläutert (2)</a:t>
            </a:r>
            <a:endParaRPr lang="de-DE" sz="24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137057" y="743993"/>
            <a:ext cx="884475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zentrale Fragen: </a:t>
            </a:r>
            <a:r>
              <a:rPr lang="de-DE" dirty="0" smtClean="0"/>
              <a:t>Wie komme ich zu einem individuellen Problemverständnis bei einem Klienten? Wie erstelle ich eine individuelle Therapieplanung? </a:t>
            </a:r>
            <a:endParaRPr lang="de-DE" dirty="0"/>
          </a:p>
        </p:txBody>
      </p:sp>
      <p:grpSp>
        <p:nvGrpSpPr>
          <p:cNvPr id="35" name="Gruppieren 19"/>
          <p:cNvGrpSpPr/>
          <p:nvPr/>
        </p:nvGrpSpPr>
        <p:grpSpPr>
          <a:xfrm>
            <a:off x="4783136" y="1784325"/>
            <a:ext cx="3214710" cy="642942"/>
            <a:chOff x="4429124" y="1643050"/>
            <a:chExt cx="3214710" cy="642942"/>
          </a:xfrm>
        </p:grpSpPr>
        <p:sp>
          <p:nvSpPr>
            <p:cNvPr id="36" name="Ellipse 20"/>
            <p:cNvSpPr/>
            <p:nvPr/>
          </p:nvSpPr>
          <p:spPr>
            <a:xfrm>
              <a:off x="4429124" y="1643050"/>
              <a:ext cx="3214710" cy="64294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4643438" y="1714488"/>
              <a:ext cx="278608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>
                  <a:solidFill>
                    <a:srgbClr val="FF0000"/>
                  </a:solidFill>
                </a:rPr>
                <a:t>Erklärungs- und Behandlungsmodell Patient</a:t>
              </a:r>
              <a:endParaRPr lang="de-CH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8" name="Gruppieren 23"/>
          <p:cNvGrpSpPr/>
          <p:nvPr/>
        </p:nvGrpSpPr>
        <p:grpSpPr>
          <a:xfrm>
            <a:off x="4854574" y="2641581"/>
            <a:ext cx="3214710" cy="3571900"/>
            <a:chOff x="4429124" y="2500306"/>
            <a:chExt cx="3214710" cy="3571900"/>
          </a:xfrm>
        </p:grpSpPr>
        <p:sp>
          <p:nvSpPr>
            <p:cNvPr id="39" name="Ellipse 24"/>
            <p:cNvSpPr/>
            <p:nvPr/>
          </p:nvSpPr>
          <p:spPr>
            <a:xfrm>
              <a:off x="4429124" y="2500306"/>
              <a:ext cx="3214710" cy="35719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643438" y="3214686"/>
              <a:ext cx="2786082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>
                  <a:solidFill>
                    <a:srgbClr val="FF0000"/>
                  </a:solidFill>
                </a:rPr>
                <a:t>Erklärungs- und Behandlungsmodell Therapeut</a:t>
              </a:r>
            </a:p>
            <a:p>
              <a:pPr algn="ctr"/>
              <a:endParaRPr lang="de-CH" sz="1400" dirty="0" smtClean="0">
                <a:solidFill>
                  <a:srgbClr val="FF0000"/>
                </a:solidFill>
              </a:endParaRPr>
            </a:p>
            <a:p>
              <a:pPr lvl="1">
                <a:buFontTx/>
                <a:buChar char="-"/>
              </a:pPr>
              <a:r>
                <a:rPr lang="de-CH" sz="1200" dirty="0" smtClean="0">
                  <a:solidFill>
                    <a:srgbClr val="FF0000"/>
                  </a:solidFill>
                </a:rPr>
                <a:t>Eigendynamik der Störung </a:t>
              </a:r>
            </a:p>
            <a:p>
              <a:pPr lvl="1">
                <a:buFontTx/>
                <a:buChar char="-"/>
              </a:pPr>
              <a:r>
                <a:rPr lang="de-CH" sz="1200" dirty="0" err="1" smtClean="0">
                  <a:solidFill>
                    <a:srgbClr val="FF0000"/>
                  </a:solidFill>
                </a:rPr>
                <a:t>Motivationale</a:t>
              </a:r>
              <a:r>
                <a:rPr lang="de-CH" sz="1200" dirty="0" smtClean="0">
                  <a:solidFill>
                    <a:srgbClr val="FF0000"/>
                  </a:solidFill>
                </a:rPr>
                <a:t> Perspektive</a:t>
              </a:r>
            </a:p>
            <a:p>
              <a:pPr lvl="1">
                <a:buFontTx/>
                <a:buChar char="-"/>
              </a:pPr>
              <a:r>
                <a:rPr lang="de-CH" sz="1200" dirty="0" smtClean="0">
                  <a:solidFill>
                    <a:srgbClr val="FF0000"/>
                  </a:solidFill>
                </a:rPr>
                <a:t>Systemische Perspektive</a:t>
              </a:r>
            </a:p>
            <a:p>
              <a:r>
                <a:rPr lang="de-CH" sz="1200" dirty="0" smtClean="0">
                  <a:solidFill>
                    <a:srgbClr val="FF0000"/>
                  </a:solidFill>
                </a:rPr>
                <a:t>           -Problembewältigung</a:t>
              </a:r>
            </a:p>
            <a:p>
              <a:r>
                <a:rPr lang="de-CH" sz="1200" dirty="0" smtClean="0">
                  <a:solidFill>
                    <a:srgbClr val="FF0000"/>
                  </a:solidFill>
                </a:rPr>
                <a:t>           -Entwicklungsanforderungen</a:t>
              </a:r>
            </a:p>
            <a:p>
              <a:r>
                <a:rPr lang="de-CH" sz="1200" dirty="0" smtClean="0">
                  <a:solidFill>
                    <a:srgbClr val="FF0000"/>
                  </a:solidFill>
                </a:rPr>
                <a:t>           -Biologische Perspektive</a:t>
              </a:r>
              <a:endParaRPr lang="de-CH" sz="12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41" name="Objek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766547"/>
              </p:ext>
            </p:extLst>
          </p:nvPr>
        </p:nvGraphicFramePr>
        <p:xfrm>
          <a:off x="4700902" y="1661324"/>
          <a:ext cx="3600450" cy="480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Document" r:id="rId4" imgW="6033536" imgH="9603691" progId="Word.Document.8">
                  <p:embed/>
                </p:oleObj>
              </mc:Choice>
              <mc:Fallback>
                <p:oleObj name="Document" r:id="rId4" imgW="6033536" imgH="96036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902" y="1661324"/>
                        <a:ext cx="3600450" cy="480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Gruppieren 7"/>
          <p:cNvGrpSpPr/>
          <p:nvPr/>
        </p:nvGrpSpPr>
        <p:grpSpPr>
          <a:xfrm>
            <a:off x="664653" y="1816708"/>
            <a:ext cx="3143272" cy="523220"/>
            <a:chOff x="571472" y="1571612"/>
            <a:chExt cx="3143272" cy="523220"/>
          </a:xfrm>
        </p:grpSpPr>
        <p:sp>
          <p:nvSpPr>
            <p:cNvPr id="43" name="Ellipse 8"/>
            <p:cNvSpPr/>
            <p:nvPr/>
          </p:nvSpPr>
          <p:spPr>
            <a:xfrm>
              <a:off x="571472" y="1571612"/>
              <a:ext cx="3143272" cy="5000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857224" y="1571612"/>
              <a:ext cx="264320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>
                  <a:solidFill>
                    <a:srgbClr val="FF0000"/>
                  </a:solidFill>
                </a:rPr>
                <a:t>Problembereiche, Belastungen, Konflikte</a:t>
              </a:r>
              <a:endParaRPr lang="de-CH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5" name="Gruppieren 10"/>
          <p:cNvGrpSpPr/>
          <p:nvPr/>
        </p:nvGrpSpPr>
        <p:grpSpPr>
          <a:xfrm>
            <a:off x="664653" y="3388344"/>
            <a:ext cx="3214710" cy="1285884"/>
            <a:chOff x="500034" y="2214554"/>
            <a:chExt cx="3214710" cy="1428760"/>
          </a:xfrm>
        </p:grpSpPr>
        <p:sp>
          <p:nvSpPr>
            <p:cNvPr id="46" name="Textfeld 45"/>
            <p:cNvSpPr txBox="1"/>
            <p:nvPr/>
          </p:nvSpPr>
          <p:spPr>
            <a:xfrm>
              <a:off x="1178695" y="2398874"/>
              <a:ext cx="1714512" cy="8207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>
                  <a:solidFill>
                    <a:srgbClr val="FF0000"/>
                  </a:solidFill>
                </a:rPr>
                <a:t>Motivationales Funktionieren</a:t>
              </a:r>
            </a:p>
            <a:p>
              <a:pPr algn="ctr"/>
              <a:r>
                <a:rPr lang="de-CH" sz="1400" dirty="0" smtClean="0">
                  <a:solidFill>
                    <a:srgbClr val="FF0000"/>
                  </a:solidFill>
                </a:rPr>
                <a:t>Pläne / Schemata</a:t>
              </a:r>
              <a:endParaRPr lang="de-CH" sz="1400" dirty="0">
                <a:solidFill>
                  <a:srgbClr val="FF0000"/>
                </a:solidFill>
              </a:endParaRPr>
            </a:p>
          </p:txBody>
        </p:sp>
        <p:sp>
          <p:nvSpPr>
            <p:cNvPr id="47" name="Ellipse 12"/>
            <p:cNvSpPr/>
            <p:nvPr/>
          </p:nvSpPr>
          <p:spPr>
            <a:xfrm>
              <a:off x="500034" y="2214554"/>
              <a:ext cx="3214710" cy="142876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48" name="Gruppieren 13"/>
          <p:cNvGrpSpPr/>
          <p:nvPr/>
        </p:nvGrpSpPr>
        <p:grpSpPr>
          <a:xfrm>
            <a:off x="664653" y="2459650"/>
            <a:ext cx="3214710" cy="785818"/>
            <a:chOff x="500034" y="3857628"/>
            <a:chExt cx="3214710" cy="785818"/>
          </a:xfrm>
        </p:grpSpPr>
        <p:sp>
          <p:nvSpPr>
            <p:cNvPr id="49" name="Ellipse 14"/>
            <p:cNvSpPr/>
            <p:nvPr/>
          </p:nvSpPr>
          <p:spPr>
            <a:xfrm>
              <a:off x="500034" y="3857628"/>
              <a:ext cx="3214710" cy="78581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1214414" y="4071942"/>
              <a:ext cx="171451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>
                  <a:solidFill>
                    <a:srgbClr val="FF0000"/>
                  </a:solidFill>
                </a:rPr>
                <a:t>Behandlungsziele</a:t>
              </a:r>
              <a:endParaRPr lang="de-CH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1" name="Gruppieren 16"/>
          <p:cNvGrpSpPr/>
          <p:nvPr/>
        </p:nvGrpSpPr>
        <p:grpSpPr>
          <a:xfrm>
            <a:off x="593215" y="4817104"/>
            <a:ext cx="3214710" cy="1571636"/>
            <a:chOff x="500034" y="4929198"/>
            <a:chExt cx="3214710" cy="1285884"/>
          </a:xfrm>
        </p:grpSpPr>
        <p:sp>
          <p:nvSpPr>
            <p:cNvPr id="52" name="Ellipse 17"/>
            <p:cNvSpPr/>
            <p:nvPr/>
          </p:nvSpPr>
          <p:spPr>
            <a:xfrm>
              <a:off x="500034" y="4929198"/>
              <a:ext cx="3214710" cy="128588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928662" y="5286388"/>
              <a:ext cx="235745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>
                  <a:solidFill>
                    <a:srgbClr val="FF0000"/>
                  </a:solidFill>
                </a:rPr>
                <a:t>Ressourcenaktivierung</a:t>
              </a:r>
            </a:p>
            <a:p>
              <a:pPr algn="ctr"/>
              <a:r>
                <a:rPr lang="de-CH" sz="1400" dirty="0" smtClean="0">
                  <a:solidFill>
                    <a:srgbClr val="FF0000"/>
                  </a:solidFill>
                </a:rPr>
                <a:t>Beziehungsgestaltung</a:t>
              </a:r>
              <a:endParaRPr lang="de-CH" sz="14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54" name="Objek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058228"/>
              </p:ext>
            </p:extLst>
          </p:nvPr>
        </p:nvGraphicFramePr>
        <p:xfrm>
          <a:off x="466498" y="1532559"/>
          <a:ext cx="3602037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Document" r:id="rId6" imgW="6033536" imgH="8382521" progId="Word.Document.8">
                  <p:embed/>
                </p:oleObj>
              </mc:Choice>
              <mc:Fallback>
                <p:oleObj name="Document" r:id="rId6" imgW="6033536" imgH="83825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98" y="1532559"/>
                        <a:ext cx="3602037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feld 54"/>
          <p:cNvSpPr txBox="1"/>
          <p:nvPr/>
        </p:nvSpPr>
        <p:spPr>
          <a:xfrm>
            <a:off x="45686" y="6612027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Thema: wirkfaktorengestützte Fallkonzeption, Autor: Dr. phil. Christoph </a:t>
            </a:r>
            <a:r>
              <a:rPr lang="de-DE" sz="900" dirty="0" err="1" smtClean="0"/>
              <a:t>Stucki</a:t>
            </a:r>
            <a:r>
              <a:rPr lang="de-DE" sz="900" dirty="0" smtClean="0"/>
              <a:t>		</a:t>
            </a:r>
            <a:r>
              <a:rPr lang="de-DE" sz="900" dirty="0"/>
              <a:t>	</a:t>
            </a:r>
            <a:r>
              <a:rPr lang="de-DE" sz="900" dirty="0" smtClean="0"/>
              <a:t>       V1c, Stand: Dez. 2018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203367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845" y="1"/>
            <a:ext cx="1370572" cy="685286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137057" y="702439"/>
            <a:ext cx="891785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37057" y="6638169"/>
            <a:ext cx="853409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137057" y="109637"/>
            <a:ext cx="7647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wirkfaktorengestützte </a:t>
            </a:r>
            <a:r>
              <a:rPr lang="de-DE" sz="2400" b="1" dirty="0"/>
              <a:t>Fallkonzeption(3): Ergänzungsblatt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37057" y="718936"/>
            <a:ext cx="891785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zentrale Fragen: </a:t>
            </a:r>
            <a:r>
              <a:rPr lang="de-DE" dirty="0" smtClean="0"/>
              <a:t>Zeitliche Behandlungsplanung? Welche sind meine ersten 3 geplanten Interventionen (Behandlungsziel – Intervention – Wirkfaktoren)? </a:t>
            </a:r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01494"/>
              </p:ext>
            </p:extLst>
          </p:nvPr>
        </p:nvGraphicFramePr>
        <p:xfrm>
          <a:off x="657874" y="1480099"/>
          <a:ext cx="5655895" cy="5040998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3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8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Welches sind die ersten 3 Interventionen bei diesem Fall? Welches Behandlungsziel soll mit der Intervention verfolgt werden? Welche Wirkfaktoren sollen mit der Intervention </a:t>
                      </a:r>
                      <a:r>
                        <a:rPr lang="de-DE" sz="800" dirty="0" err="1">
                          <a:solidFill>
                            <a:schemeClr val="tx1"/>
                          </a:solidFill>
                          <a:effectLst/>
                        </a:rPr>
                        <a:t>angestossen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 werden?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5983" marR="35983" marT="0" marB="0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Erste Intervention: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verfolgtes Behandlungsziel: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5983" marR="359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Wirkfaktor(en):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5983" marR="3598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Zweite Intervention: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verfolgtes Behandlungsziel: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5983" marR="359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Wirkfaktor(en):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5983" marR="3598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3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Dritte Intervention: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verfolgtes Behandlungsziel: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</a:txBody>
                  <a:tcPr marL="35983" marR="359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Wirkfaktor(en):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80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5983" marR="3598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feld 12"/>
          <p:cNvSpPr txBox="1"/>
          <p:nvPr/>
        </p:nvSpPr>
        <p:spPr>
          <a:xfrm>
            <a:off x="45686" y="6612027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Thema: wirkfaktorengestützte Fallkonzeption, Weiterbildungskommission WeBe+ Psychotherapie	        V1c, Stand: Dez. 2018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3368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WeBE_Plus_RG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845" y="1"/>
            <a:ext cx="1370572" cy="685286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137057" y="702439"/>
            <a:ext cx="891785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37057" y="6638169"/>
            <a:ext cx="853409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137057" y="109637"/>
            <a:ext cx="7647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wirkfaktorengestützte </a:t>
            </a:r>
            <a:r>
              <a:rPr lang="de-DE" sz="2400" b="1" dirty="0"/>
              <a:t>Fallkonzeption</a:t>
            </a:r>
            <a:r>
              <a:rPr lang="de-DE" sz="2400" b="1" dirty="0" smtClean="0"/>
              <a:t>(4)</a:t>
            </a:r>
            <a:r>
              <a:rPr lang="de-DE" sz="2400" b="1" dirty="0"/>
              <a:t>: Ergänzungsblatt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37057" y="718936"/>
            <a:ext cx="891785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/>
              <a:t>z</a:t>
            </a:r>
            <a:r>
              <a:rPr lang="de-DE" b="1" dirty="0" smtClean="0"/>
              <a:t>entrale Frage:  </a:t>
            </a:r>
            <a:r>
              <a:rPr lang="de-DE" dirty="0" smtClean="0"/>
              <a:t>Welche allgemeinen Wirkfaktoren und welche Standardinterventionen können bei der Behandlungsplanung in die Überlegungen einbezogen werden?  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5686" y="6612027"/>
            <a:ext cx="9098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zentrale Foliensammlung WeBe+ Psychotherapie, Thema: wirkfaktorengestützte Fallkonzeption, Autor: Dr. phil. M. </a:t>
            </a:r>
            <a:r>
              <a:rPr lang="de-DE" sz="900" dirty="0" err="1" smtClean="0"/>
              <a:t>Pfammatter</a:t>
            </a:r>
            <a:r>
              <a:rPr lang="de-DE" sz="900" dirty="0" smtClean="0"/>
              <a:t>			                 	       V1c, Stand: Dez. 2018</a:t>
            </a:r>
            <a:endParaRPr lang="de-DE" sz="9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09179"/>
              </p:ext>
            </p:extLst>
          </p:nvPr>
        </p:nvGraphicFramePr>
        <p:xfrm>
          <a:off x="137057" y="1498594"/>
          <a:ext cx="8917856" cy="4640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1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de-DE" sz="1600" dirty="0" smtClean="0"/>
                        <a:t>allgemeine Wirkfaktoren</a:t>
                      </a:r>
                    </a:p>
                    <a:p>
                      <a:r>
                        <a:rPr lang="de-DE" sz="1400" dirty="0" smtClean="0"/>
                        <a:t>(fett=</a:t>
                      </a:r>
                      <a:r>
                        <a:rPr lang="de-DE" sz="1400" baseline="0" dirty="0" smtClean="0"/>
                        <a:t> übergeordneter Wirkfaktor)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600" dirty="0" smtClean="0"/>
                        <a:t>Standardinterventionen (A-Z)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kognitive Wirkfaktoren</a:t>
                      </a:r>
                    </a:p>
                    <a:p>
                      <a:r>
                        <a:rPr lang="de-DE" sz="1050" dirty="0" smtClean="0"/>
                        <a:t>Klärung</a:t>
                      </a:r>
                    </a:p>
                    <a:p>
                      <a:r>
                        <a:rPr lang="de-DE" sz="1050" dirty="0" smtClean="0"/>
                        <a:t>Assimilation problematischer Erfahrung</a:t>
                      </a:r>
                    </a:p>
                    <a:p>
                      <a:r>
                        <a:rPr lang="de-DE" sz="1050" dirty="0" smtClean="0"/>
                        <a:t>Kognitive Umstrukturierung</a:t>
                      </a:r>
                    </a:p>
                    <a:p>
                      <a:r>
                        <a:rPr lang="de-DE" sz="1050" dirty="0" err="1" smtClean="0"/>
                        <a:t>Mentalisierung</a:t>
                      </a:r>
                      <a:endParaRPr lang="de-DE" sz="1050" dirty="0" smtClean="0"/>
                    </a:p>
                    <a:p>
                      <a:r>
                        <a:rPr lang="de-DE" sz="1050" dirty="0" smtClean="0"/>
                        <a:t>Vermittlung</a:t>
                      </a:r>
                      <a:r>
                        <a:rPr lang="de-DE" sz="1050" baseline="0" dirty="0" smtClean="0"/>
                        <a:t> eines </a:t>
                      </a:r>
                      <a:r>
                        <a:rPr lang="de-DE" sz="1050" baseline="0" dirty="0" err="1" smtClean="0"/>
                        <a:t>Erkärungssystem</a:t>
                      </a:r>
                      <a:endParaRPr lang="de-DE" sz="1050" baseline="0" dirty="0" smtClean="0"/>
                    </a:p>
                    <a:p>
                      <a:r>
                        <a:rPr lang="de-DE" sz="1050" baseline="0" dirty="0" smtClean="0"/>
                        <a:t>neue Selbstnarration</a:t>
                      </a:r>
                    </a:p>
                    <a:p>
                      <a:endParaRPr lang="de-DE" sz="1050" baseline="0" dirty="0" smtClean="0"/>
                    </a:p>
                    <a:p>
                      <a:r>
                        <a:rPr lang="de-DE" sz="1050" b="1" baseline="0" dirty="0" smtClean="0"/>
                        <a:t>emotionale Wirkfaktoren</a:t>
                      </a:r>
                    </a:p>
                    <a:p>
                      <a:r>
                        <a:rPr lang="de-DE" sz="1050" baseline="0" dirty="0" smtClean="0"/>
                        <a:t>affektives Erleben</a:t>
                      </a:r>
                    </a:p>
                    <a:p>
                      <a:r>
                        <a:rPr lang="de-DE" sz="1050" baseline="0" dirty="0" smtClean="0"/>
                        <a:t>Freisetzung unterdrückter Emotionen (Katharsis)</a:t>
                      </a:r>
                    </a:p>
                    <a:p>
                      <a:r>
                        <a:rPr lang="de-DE" sz="1050" baseline="0" dirty="0" smtClean="0"/>
                        <a:t>Problemaktualisierung</a:t>
                      </a:r>
                    </a:p>
                    <a:p>
                      <a:r>
                        <a:rPr lang="de-DE" sz="1050" baseline="0" dirty="0" smtClean="0"/>
                        <a:t>Emotionsregulation</a:t>
                      </a:r>
                    </a:p>
                    <a:p>
                      <a:r>
                        <a:rPr lang="de-DE" sz="1050" baseline="0" dirty="0" smtClean="0"/>
                        <a:t>korrektive emotionale Erfahrung</a:t>
                      </a:r>
                    </a:p>
                    <a:p>
                      <a:endParaRPr lang="de-DE" sz="1050" baseline="0" dirty="0" smtClean="0"/>
                    </a:p>
                    <a:p>
                      <a:r>
                        <a:rPr lang="de-DE" sz="1050" b="1" baseline="0" dirty="0" smtClean="0"/>
                        <a:t>motivationale Wirkfaktoren</a:t>
                      </a:r>
                    </a:p>
                    <a:p>
                      <a:r>
                        <a:rPr lang="de-DE" sz="1050" baseline="0" dirty="0" smtClean="0"/>
                        <a:t>Besserungserwartung</a:t>
                      </a:r>
                    </a:p>
                    <a:p>
                      <a:r>
                        <a:rPr lang="de-DE" sz="1050" baseline="0" dirty="0" smtClean="0"/>
                        <a:t>Veränderungsbereitschaft</a:t>
                      </a:r>
                    </a:p>
                    <a:p>
                      <a:r>
                        <a:rPr lang="de-DE" sz="1050" baseline="0" dirty="0" smtClean="0"/>
                        <a:t>aktive Patiententeilnahme</a:t>
                      </a:r>
                    </a:p>
                    <a:p>
                      <a:r>
                        <a:rPr lang="de-DE" sz="1050" baseline="0" dirty="0" smtClean="0"/>
                        <a:t>Ressourcenaktivierung</a:t>
                      </a:r>
                    </a:p>
                    <a:p>
                      <a:endParaRPr lang="de-DE" sz="1050" baseline="0" dirty="0" smtClean="0"/>
                    </a:p>
                    <a:p>
                      <a:r>
                        <a:rPr lang="de-DE" sz="1050" b="1" baseline="0" dirty="0" smtClean="0"/>
                        <a:t>interpersonale Wirkfaktoren</a:t>
                      </a:r>
                    </a:p>
                    <a:p>
                      <a:r>
                        <a:rPr lang="de-DE" sz="1050" baseline="0" dirty="0" smtClean="0"/>
                        <a:t>Therapiebeziehung</a:t>
                      </a:r>
                    </a:p>
                    <a:p>
                      <a:r>
                        <a:rPr lang="de-DE" sz="1050" baseline="0" dirty="0" smtClean="0"/>
                        <a:t>Abschwächung sozialer Entfremdung</a:t>
                      </a:r>
                      <a:endParaRPr lang="de-DE" sz="105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err="1" smtClean="0"/>
                        <a:t>behaviorale</a:t>
                      </a:r>
                      <a:r>
                        <a:rPr lang="de-DE" sz="1050" b="1" dirty="0" smtClean="0"/>
                        <a:t> bzw. bewältigungsorientierte</a:t>
                      </a:r>
                      <a:r>
                        <a:rPr lang="de-DE" sz="1050" b="1" baseline="0" dirty="0" smtClean="0"/>
                        <a:t> Wirkfaktoren</a:t>
                      </a:r>
                    </a:p>
                    <a:p>
                      <a:r>
                        <a:rPr lang="de-DE" sz="1050" dirty="0" smtClean="0"/>
                        <a:t>Desensibilisierung</a:t>
                      </a:r>
                    </a:p>
                    <a:p>
                      <a:r>
                        <a:rPr lang="de-DE" sz="1050" dirty="0" smtClean="0"/>
                        <a:t>Verhaltensregulation</a:t>
                      </a:r>
                    </a:p>
                    <a:p>
                      <a:r>
                        <a:rPr lang="de-DE" sz="1050" dirty="0" smtClean="0"/>
                        <a:t>Bewältigungserfahrung</a:t>
                      </a:r>
                    </a:p>
                    <a:p>
                      <a:r>
                        <a:rPr lang="de-DE" sz="1050" dirty="0" smtClean="0"/>
                        <a:t>Selbstwirksamkeitserwartung</a:t>
                      </a:r>
                    </a:p>
                    <a:p>
                      <a:endParaRPr lang="de-DE" sz="1050" dirty="0" smtClean="0"/>
                    </a:p>
                    <a:p>
                      <a:r>
                        <a:rPr lang="de-DE" sz="1050" b="1" smtClean="0"/>
                        <a:t>körperbezogene Wirkfaktoren</a:t>
                      </a:r>
                      <a:r>
                        <a:rPr lang="de-DE" sz="1050" b="1" baseline="0" smtClean="0"/>
                        <a:t> </a:t>
                      </a:r>
                      <a:r>
                        <a:rPr lang="de-DE" sz="1050" b="1" baseline="0" dirty="0" smtClean="0"/>
                        <a:t>(Restkategorie 1)</a:t>
                      </a:r>
                    </a:p>
                    <a:p>
                      <a:r>
                        <a:rPr lang="de-DE" sz="1050" baseline="0" dirty="0" smtClean="0"/>
                        <a:t>Achtsamkeit</a:t>
                      </a:r>
                    </a:p>
                    <a:p>
                      <a:endParaRPr lang="de-DE" sz="1050" baseline="0" dirty="0" smtClean="0"/>
                    </a:p>
                    <a:p>
                      <a:r>
                        <a:rPr lang="de-DE" sz="1050" b="1" baseline="0" dirty="0" smtClean="0"/>
                        <a:t>Setting-Faktoren </a:t>
                      </a:r>
                    </a:p>
                    <a:p>
                      <a:r>
                        <a:rPr lang="de-DE" sz="1050" b="1" baseline="0" dirty="0" smtClean="0"/>
                        <a:t>(Restkategorie 2)</a:t>
                      </a:r>
                    </a:p>
                    <a:p>
                      <a:r>
                        <a:rPr lang="de-DE" sz="1050" baseline="0" dirty="0" smtClean="0"/>
                        <a:t>Paar</a:t>
                      </a:r>
                    </a:p>
                    <a:p>
                      <a:r>
                        <a:rPr lang="de-DE" sz="1050" baseline="0" dirty="0" smtClean="0"/>
                        <a:t>Familie</a:t>
                      </a:r>
                    </a:p>
                    <a:p>
                      <a:r>
                        <a:rPr lang="de-DE" sz="1050" baseline="0" dirty="0" smtClean="0"/>
                        <a:t>Gruppe</a:t>
                      </a:r>
                    </a:p>
                    <a:p>
                      <a:r>
                        <a:rPr lang="de-DE" sz="1050" baseline="0" dirty="0" smtClean="0"/>
                        <a:t>Migrationshintergrund</a:t>
                      </a:r>
                      <a:endParaRPr lang="de-DE" sz="105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dirty="0" smtClean="0"/>
                        <a:t>achtsamkeitsbasierte Techniken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dirty="0" smtClean="0"/>
                        <a:t>Beratung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dirty="0" smtClean="0"/>
                        <a:t>Biofeedbacktraining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de-DE" sz="1050" baseline="0" dirty="0" smtClean="0"/>
                        <a:t>Entspannung und Imaginationsverfahren (z.B. progressive Muskelentspannung)</a:t>
                      </a:r>
                      <a:endParaRPr lang="de-DE" sz="1050" dirty="0" smtClean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dirty="0" smtClean="0"/>
                        <a:t>familientherapeutische</a:t>
                      </a:r>
                      <a:r>
                        <a:rPr lang="de-DE" sz="1050" baseline="0" dirty="0" smtClean="0"/>
                        <a:t> Techniken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Fokussieren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gruppentherapeutische Techniken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Hypnose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Interpretationen (z.B. Übertragungs-, Widerstandsdeutung)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emotionsfokussierte Techniken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freies Assoziieren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kognitive Techniken (sokratischer Dialog, ABC-Schema, Spaltentechniken, Realitätstests, Gedankenstopp, Selbstinstruktions- und Stressimpfungstraining, etc.)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körperbezogene Techniken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kreativer Ausdruck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kultursensitive therapeutische Vorgehensweisen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err="1" smtClean="0"/>
                        <a:t>Mentalisierungstechniken</a:t>
                      </a:r>
                      <a:endParaRPr lang="de-DE" sz="1050" baseline="0" dirty="0" smtClean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paradoxe Intervention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paartherapeutische Techniken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positive Verstärkung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Problemlösetraining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dirty="0" smtClean="0"/>
                        <a:t>Realitätstest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dirty="0" smtClean="0"/>
                        <a:t>Reflektierendes</a:t>
                      </a:r>
                      <a:r>
                        <a:rPr lang="de-DE" sz="1050" baseline="0" dirty="0" smtClean="0"/>
                        <a:t> Team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Reizkonfrontation und Reaktionsverhinderung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Rollenspiel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Skulptur- und Aufstellungsarbeit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(Leerer-) Stuhl-Technik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Systematische Desensibilisierung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therapeutische Abstinenz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Training sozialer Fertigkeiten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Verbalisieren von Erlebnisinhalten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Verschreiben von Ritualen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de-DE" sz="1050" baseline="0" dirty="0" smtClean="0"/>
                        <a:t>zirkuläres Fragen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17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1327</Words>
  <Application>Microsoft Office PowerPoint</Application>
  <PresentationFormat>Bildschirmpräsentation (4:3)</PresentationFormat>
  <Paragraphs>283</Paragraphs>
  <Slides>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20" baseType="lpstr">
      <vt:lpstr>ＭＳ Ｐゴシック</vt:lpstr>
      <vt:lpstr>Arial</vt:lpstr>
      <vt:lpstr>Arial Narrow</vt:lpstr>
      <vt:lpstr>Calibri</vt:lpstr>
      <vt:lpstr>Cambria</vt:lpstr>
      <vt:lpstr>Century Gothic</vt:lpstr>
      <vt:lpstr>Symbol</vt:lpstr>
      <vt:lpstr>Times New Roman</vt:lpstr>
      <vt:lpstr>Wingdings</vt:lpstr>
      <vt:lpstr>Office-Design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Weiterbildungsverein Psychiatrie und Psychotherapie Bern plus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WeBe+</dc:creator>
  <cp:lastModifiedBy>Illa Michèle</cp:lastModifiedBy>
  <cp:revision>78</cp:revision>
  <dcterms:created xsi:type="dcterms:W3CDTF">2018-06-04T12:54:26Z</dcterms:created>
  <dcterms:modified xsi:type="dcterms:W3CDTF">2021-06-11T13:12:37Z</dcterms:modified>
</cp:coreProperties>
</file>